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1" r:id="rId5"/>
    <p:sldId id="264" r:id="rId6"/>
    <p:sldId id="269" r:id="rId7"/>
    <p:sldId id="291" r:id="rId8"/>
    <p:sldId id="290" r:id="rId9"/>
    <p:sldId id="292" r:id="rId10"/>
    <p:sldId id="288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05399"/>
            <a:ext cx="9144000" cy="17526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054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90472" y="4094987"/>
            <a:ext cx="5370576" cy="94488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84903" y="403860"/>
            <a:ext cx="3163824" cy="4035552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97280" y="309372"/>
            <a:ext cx="3182112" cy="393192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708147" y="2837688"/>
            <a:ext cx="3105912" cy="1092708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93748" y="827531"/>
            <a:ext cx="2157983" cy="2595372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680459" y="4207763"/>
            <a:ext cx="2189988" cy="694944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896612" y="1504188"/>
            <a:ext cx="1932432" cy="23515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05399"/>
            <a:ext cx="9144000" cy="17526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054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3140989"/>
            <a:ext cx="9144000" cy="346163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5105399"/>
            <a:ext cx="9144000" cy="17526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51054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1600200"/>
            <a:ext cx="9144000" cy="5105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0991" y="211328"/>
            <a:ext cx="7002017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4267" y="1657350"/>
            <a:ext cx="4364990" cy="4616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63991" y="6463293"/>
            <a:ext cx="288925" cy="295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18A03322DA1BBA42282C9440EEF08E6CC43400635U6VAM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5630" y="421004"/>
            <a:ext cx="6410960" cy="49366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7034" marR="397510" algn="ctr">
              <a:lnSpc>
                <a:spcPct val="100000"/>
              </a:lnSpc>
              <a:spcBef>
                <a:spcPts val="95"/>
              </a:spcBef>
            </a:pPr>
            <a:r>
              <a:rPr sz="4000" b="1" spc="-4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«Бюджет</a:t>
            </a:r>
            <a:r>
              <a:rPr sz="4000" b="1" spc="2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для</a:t>
            </a:r>
            <a:r>
              <a:rPr sz="4000" b="1" spc="-1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000" b="1" spc="-1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граждан» </a:t>
            </a:r>
            <a:r>
              <a:rPr sz="4000" b="1" spc="-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40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Отчет </a:t>
            </a:r>
            <a:r>
              <a:rPr sz="4000" b="1" spc="-5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</a:t>
            </a:r>
            <a:r>
              <a:rPr sz="4000" b="1" spc="-4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000" b="1" spc="-1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исполнению</a:t>
            </a:r>
            <a:r>
              <a:rPr sz="4000" b="1" spc="-4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4000" b="1" spc="-4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бюджета</a:t>
            </a:r>
            <a:endParaRPr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  <a:spcBef>
                <a:spcPts val="5"/>
              </a:spcBef>
            </a:pPr>
            <a:r>
              <a:rPr lang="ru-RU" sz="40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муниципального образования «</a:t>
            </a:r>
            <a:r>
              <a:rPr lang="ru-RU" sz="4000" b="1" spc="-5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Шумаковский</a:t>
            </a:r>
            <a:r>
              <a:rPr lang="ru-RU" sz="40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сельсовет» </a:t>
            </a:r>
            <a:r>
              <a:rPr lang="ru-RU" sz="4000" b="1" spc="-5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солнцевского</a:t>
            </a:r>
            <a:r>
              <a:rPr lang="ru-RU" sz="4000" b="1" spc="-5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района Курской области за 2020год</a:t>
            </a:r>
            <a:endParaRPr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4711" y="736091"/>
            <a:ext cx="7463028" cy="150723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35938" y="918464"/>
            <a:ext cx="659701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52395" algn="l"/>
              </a:tabLst>
            </a:pPr>
            <a:r>
              <a:rPr sz="5400" i="1" spc="-15" dirty="0">
                <a:solidFill>
                  <a:srgbClr val="0000B3"/>
                </a:solidFill>
                <a:latin typeface="Times New Roman"/>
                <a:cs typeface="Times New Roman"/>
              </a:rPr>
              <a:t>Спасибо	</a:t>
            </a:r>
            <a:r>
              <a:rPr sz="5400" i="1" spc="-5" dirty="0">
                <a:solidFill>
                  <a:srgbClr val="0000B3"/>
                </a:solidFill>
                <a:latin typeface="Times New Roman"/>
                <a:cs typeface="Times New Roman"/>
              </a:rPr>
              <a:t>за</a:t>
            </a:r>
            <a:r>
              <a:rPr sz="5400" i="1" spc="-50" dirty="0">
                <a:solidFill>
                  <a:srgbClr val="0000B3"/>
                </a:solidFill>
                <a:latin typeface="Times New Roman"/>
                <a:cs typeface="Times New Roman"/>
              </a:rPr>
              <a:t> </a:t>
            </a:r>
            <a:r>
              <a:rPr sz="5400" i="1" spc="-5" dirty="0">
                <a:solidFill>
                  <a:srgbClr val="0000B3"/>
                </a:solidFill>
                <a:latin typeface="Times New Roman"/>
                <a:cs typeface="Times New Roman"/>
              </a:rPr>
              <a:t>внимание</a:t>
            </a:r>
            <a:r>
              <a:rPr sz="5400" i="1" spc="-30" dirty="0">
                <a:solidFill>
                  <a:srgbClr val="0000B3"/>
                </a:solidFill>
                <a:latin typeface="Times New Roman"/>
                <a:cs typeface="Times New Roman"/>
              </a:rPr>
              <a:t> </a:t>
            </a:r>
            <a:r>
              <a:rPr sz="5400" i="1" dirty="0">
                <a:solidFill>
                  <a:srgbClr val="0000B3"/>
                </a:solidFill>
                <a:latin typeface="Times New Roman"/>
                <a:cs typeface="Times New Roman"/>
              </a:rPr>
              <a:t>!</a:t>
            </a:r>
            <a:endParaRPr sz="5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38325" y="2230882"/>
            <a:ext cx="6206490" cy="17440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20040" algn="ctr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660033"/>
                </a:solidFill>
                <a:latin typeface="Times New Roman"/>
                <a:cs typeface="Times New Roman"/>
              </a:rPr>
              <a:t>Разработчиком</a:t>
            </a:r>
            <a:r>
              <a:rPr sz="1800" dirty="0">
                <a:solidFill>
                  <a:srgbClr val="660033"/>
                </a:solidFill>
                <a:latin typeface="Times New Roman"/>
                <a:cs typeface="Times New Roman"/>
              </a:rPr>
              <a:t> презентации</a:t>
            </a:r>
            <a:endParaRPr sz="1800" dirty="0">
              <a:latin typeface="Times New Roman"/>
              <a:cs typeface="Times New Roman"/>
            </a:endParaRPr>
          </a:p>
          <a:p>
            <a:pPr marL="12700" marR="332105" algn="ctr">
              <a:lnSpc>
                <a:spcPct val="100000"/>
              </a:lnSpc>
            </a:pPr>
            <a:r>
              <a:rPr sz="1800" spc="-25" dirty="0">
                <a:solidFill>
                  <a:srgbClr val="660033"/>
                </a:solidFill>
                <a:latin typeface="Times New Roman"/>
                <a:cs typeface="Times New Roman"/>
              </a:rPr>
              <a:t>«Бюджет</a:t>
            </a:r>
            <a:r>
              <a:rPr sz="1800" spc="1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33"/>
                </a:solidFill>
                <a:latin typeface="Times New Roman"/>
                <a:cs typeface="Times New Roman"/>
              </a:rPr>
              <a:t>для </a:t>
            </a:r>
            <a:r>
              <a:rPr sz="1800" dirty="0" err="1">
                <a:solidFill>
                  <a:srgbClr val="660033"/>
                </a:solidFill>
                <a:latin typeface="Times New Roman"/>
                <a:cs typeface="Times New Roman"/>
              </a:rPr>
              <a:t>граждан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»</a:t>
            </a:r>
            <a:r>
              <a:rPr lang="en-US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lang="ru-RU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отчет</a:t>
            </a:r>
            <a:r>
              <a:rPr sz="1800" spc="-35" dirty="0" smtClean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660033"/>
                </a:solidFill>
                <a:latin typeface="Times New Roman"/>
                <a:cs typeface="Times New Roman"/>
              </a:rPr>
              <a:t>по </a:t>
            </a:r>
            <a:r>
              <a:rPr sz="1800" spc="-10" dirty="0">
                <a:solidFill>
                  <a:srgbClr val="660033"/>
                </a:solidFill>
                <a:latin typeface="Times New Roman"/>
                <a:cs typeface="Times New Roman"/>
              </a:rPr>
              <a:t>исполнению</a:t>
            </a:r>
            <a:r>
              <a:rPr sz="1800" spc="-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660033"/>
                </a:solidFill>
                <a:latin typeface="Times New Roman"/>
                <a:cs typeface="Times New Roman"/>
              </a:rPr>
              <a:t>бюджета</a:t>
            </a:r>
            <a:r>
              <a:rPr sz="180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spc="-5" dirty="0" err="1">
                <a:solidFill>
                  <a:srgbClr val="660033"/>
                </a:solidFill>
                <a:latin typeface="Times New Roman"/>
                <a:cs typeface="Times New Roman"/>
              </a:rPr>
              <a:t>за</a:t>
            </a:r>
            <a:r>
              <a:rPr sz="1800" spc="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20</a:t>
            </a:r>
            <a:r>
              <a:rPr lang="ru-RU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20</a:t>
            </a:r>
            <a:r>
              <a:rPr sz="1800" spc="5" dirty="0" smtClean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spc="-35" dirty="0">
                <a:solidFill>
                  <a:srgbClr val="660033"/>
                </a:solidFill>
                <a:latin typeface="Times New Roman"/>
                <a:cs typeface="Times New Roman"/>
              </a:rPr>
              <a:t>год </a:t>
            </a:r>
            <a:r>
              <a:rPr sz="1800" spc="-434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60033"/>
                </a:solidFill>
                <a:latin typeface="Times New Roman"/>
                <a:cs typeface="Times New Roman"/>
              </a:rPr>
              <a:t>является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50" dirty="0">
              <a:latin typeface="Times New Roman"/>
              <a:cs typeface="Times New Roman"/>
            </a:endParaRPr>
          </a:p>
          <a:p>
            <a:pPr marL="445770" marR="5080" indent="-265430" algn="ctr">
              <a:lnSpc>
                <a:spcPct val="100000"/>
              </a:lnSpc>
            </a:pPr>
            <a:r>
              <a:rPr lang="ru-RU" sz="1800" b="1" spc="-10" dirty="0" smtClean="0">
                <a:solidFill>
                  <a:srgbClr val="660033"/>
                </a:solidFill>
                <a:latin typeface="Times New Roman"/>
                <a:cs typeface="Times New Roman"/>
              </a:rPr>
              <a:t>Администрация Шумаковского сельсовета </a:t>
            </a:r>
            <a:r>
              <a:rPr lang="ru-RU" sz="1800" b="1" spc="-10" dirty="0" err="1" smtClean="0">
                <a:solidFill>
                  <a:srgbClr val="660033"/>
                </a:solidFill>
                <a:latin typeface="Times New Roman"/>
                <a:cs typeface="Times New Roman"/>
              </a:rPr>
              <a:t>Солнцевского</a:t>
            </a:r>
            <a:r>
              <a:rPr lang="ru-RU" sz="1800" b="1" spc="-10" dirty="0" smtClean="0">
                <a:solidFill>
                  <a:srgbClr val="660033"/>
                </a:solidFill>
                <a:latin typeface="Times New Roman"/>
                <a:cs typeface="Times New Roman"/>
              </a:rPr>
              <a:t> района Курской области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59000" y="4754371"/>
            <a:ext cx="57346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660033"/>
                </a:solidFill>
                <a:latin typeface="Times New Roman"/>
                <a:cs typeface="Times New Roman"/>
              </a:rPr>
              <a:t>Наш</a:t>
            </a:r>
            <a:r>
              <a:rPr sz="1800" b="1" spc="-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660033"/>
                </a:solidFill>
                <a:latin typeface="Times New Roman"/>
                <a:cs typeface="Times New Roman"/>
              </a:rPr>
              <a:t>адрес: </a:t>
            </a:r>
            <a:r>
              <a:rPr lang="ru-RU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306110,Курская область Солнцевский район </a:t>
            </a:r>
            <a:r>
              <a:rPr lang="ru-RU" sz="1800" dirty="0" err="1" smtClean="0">
                <a:solidFill>
                  <a:srgbClr val="660033"/>
                </a:solidFill>
                <a:latin typeface="Times New Roman"/>
                <a:cs typeface="Times New Roman"/>
              </a:rPr>
              <a:t>с.Шумаково</a:t>
            </a:r>
            <a:r>
              <a:rPr lang="ru-RU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 улица Садовая д.4</a:t>
            </a: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10" dirty="0">
                <a:solidFill>
                  <a:srgbClr val="660033"/>
                </a:solidFill>
                <a:latin typeface="Times New Roman"/>
                <a:cs typeface="Times New Roman"/>
              </a:rPr>
              <a:t>Телефон:</a:t>
            </a:r>
            <a:r>
              <a:rPr sz="1800" b="1" spc="1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(</a:t>
            </a:r>
            <a:r>
              <a:rPr lang="ru-RU"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874154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)</a:t>
            </a:r>
            <a:r>
              <a:rPr sz="1800" spc="-15" dirty="0" smtClean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660033"/>
                </a:solidFill>
                <a:latin typeface="Times New Roman"/>
                <a:cs typeface="Times New Roman"/>
              </a:rPr>
              <a:t>32616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.</a:t>
            </a:r>
            <a:r>
              <a:rPr sz="1800" spc="-5" dirty="0" smtClean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660033"/>
                </a:solidFill>
                <a:latin typeface="Times New Roman"/>
                <a:cs typeface="Times New Roman"/>
              </a:rPr>
              <a:t>Факс:</a:t>
            </a:r>
            <a:r>
              <a:rPr sz="1800" b="1" spc="1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rgbClr val="660033"/>
                </a:solidFill>
                <a:latin typeface="Times New Roman"/>
                <a:cs typeface="Times New Roman"/>
              </a:rPr>
              <a:t>(874154)</a:t>
            </a:r>
            <a:r>
              <a:rPr lang="ru-RU" spc="-1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660033"/>
                </a:solidFill>
                <a:latin typeface="Times New Roman"/>
                <a:cs typeface="Times New Roman"/>
              </a:rPr>
              <a:t>32616</a:t>
            </a:r>
            <a:r>
              <a:rPr sz="1800" dirty="0" smtClean="0">
                <a:solidFill>
                  <a:srgbClr val="660033"/>
                </a:solidFill>
                <a:latin typeface="Times New Roman"/>
                <a:cs typeface="Times New Roman"/>
              </a:rPr>
              <a:t>.</a:t>
            </a:r>
            <a:endParaRPr sz="18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800" b="1" dirty="0">
                <a:solidFill>
                  <a:srgbClr val="660033"/>
                </a:solidFill>
                <a:latin typeface="Times New Roman"/>
                <a:cs typeface="Times New Roman"/>
              </a:rPr>
              <a:t>Адрес</a:t>
            </a:r>
            <a:r>
              <a:rPr sz="1800" b="1" spc="-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660033"/>
                </a:solidFill>
                <a:latin typeface="Times New Roman"/>
                <a:cs typeface="Times New Roman"/>
              </a:rPr>
              <a:t>электронной</a:t>
            </a:r>
            <a:r>
              <a:rPr sz="1800" b="1" spc="3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660033"/>
                </a:solidFill>
                <a:latin typeface="Times New Roman"/>
                <a:cs typeface="Times New Roman"/>
              </a:rPr>
              <a:t>почты:</a:t>
            </a:r>
            <a:r>
              <a:rPr sz="1800" b="1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shumakovsriiss@mail</a:t>
            </a:r>
            <a:r>
              <a:rPr lang="en-US" dirty="0" smtClean="0">
                <a:solidFill>
                  <a:srgbClr val="800000"/>
                </a:solidFill>
                <a:latin typeface="Times New Roman"/>
                <a:cs typeface="Times New Roman"/>
              </a:rPr>
              <a:t>.ru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86001" y="4191000"/>
            <a:ext cx="5607684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700" spc="-5" dirty="0" smtClean="0">
                <a:solidFill>
                  <a:srgbClr val="660033"/>
                </a:solidFill>
                <a:latin typeface="Georgia"/>
                <a:cs typeface="Georgia"/>
              </a:rPr>
              <a:t>Глава </a:t>
            </a:r>
            <a:r>
              <a:rPr lang="ru-RU" sz="1700" spc="-5" dirty="0" err="1" smtClean="0">
                <a:solidFill>
                  <a:srgbClr val="660033"/>
                </a:solidFill>
                <a:latin typeface="Georgia"/>
                <a:cs typeface="Georgia"/>
              </a:rPr>
              <a:t>Шумаквского</a:t>
            </a:r>
            <a:r>
              <a:rPr lang="ru-RU" sz="1700" spc="-5" dirty="0" smtClean="0">
                <a:solidFill>
                  <a:srgbClr val="660033"/>
                </a:solidFill>
                <a:latin typeface="Georgia"/>
                <a:cs typeface="Georgia"/>
              </a:rPr>
              <a:t> сельсовета </a:t>
            </a:r>
            <a:r>
              <a:rPr lang="ru-RU" sz="1700" spc="-5" dirty="0" err="1" smtClean="0">
                <a:solidFill>
                  <a:srgbClr val="660033"/>
                </a:solidFill>
                <a:latin typeface="Georgia"/>
                <a:cs typeface="Georgia"/>
              </a:rPr>
              <a:t>Солнцевского</a:t>
            </a:r>
            <a:r>
              <a:rPr lang="ru-RU" sz="1700" spc="-5" dirty="0" smtClean="0">
                <a:solidFill>
                  <a:srgbClr val="660033"/>
                </a:solidFill>
                <a:latin typeface="Georgia"/>
                <a:cs typeface="Georgia"/>
              </a:rPr>
              <a:t> района Курской области </a:t>
            </a:r>
            <a:r>
              <a:rPr lang="ru-RU" sz="1700" spc="-5" dirty="0" err="1" smtClean="0">
                <a:solidFill>
                  <a:srgbClr val="660033"/>
                </a:solidFill>
                <a:latin typeface="Georgia"/>
                <a:cs typeface="Georgia"/>
              </a:rPr>
              <a:t>Горностаева</a:t>
            </a:r>
            <a:r>
              <a:rPr lang="ru-RU" sz="1700" spc="-5" dirty="0" smtClean="0">
                <a:solidFill>
                  <a:srgbClr val="660033"/>
                </a:solidFill>
                <a:latin typeface="Georgia"/>
                <a:cs typeface="Georgia"/>
              </a:rPr>
              <a:t> Ирина Николаевна</a:t>
            </a:r>
            <a:endParaRPr sz="1700" dirty="0">
              <a:latin typeface="Georgia"/>
              <a:cs typeface="Georgi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1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406" y="1296161"/>
            <a:ext cx="7620000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02895" algn="just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В соответствии с </a:t>
            </a: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Бюджетным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посланием Президента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Российской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Федерации 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В.В. Путина, </a:t>
            </a:r>
            <a:r>
              <a:rPr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в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целях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реализации</a:t>
            </a:r>
            <a:r>
              <a:rPr sz="1600" b="1" spc="39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принципа </a:t>
            </a:r>
            <a:r>
              <a:rPr sz="1600" b="1" spc="-38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прозрачности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и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открытости </a:t>
            </a:r>
            <a:r>
              <a:rPr sz="1600" b="1" spc="-20" dirty="0">
                <a:solidFill>
                  <a:srgbClr val="073B64"/>
                </a:solidFill>
                <a:latin typeface="Times New Roman"/>
                <a:cs typeface="Times New Roman"/>
              </a:rPr>
              <a:t>бюджета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и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информирования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жителей о </a:t>
            </a: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расходовании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 средств </a:t>
            </a: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 разработана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брошюра </a:t>
            </a:r>
            <a:r>
              <a:rPr sz="1600" b="1" spc="-20" dirty="0">
                <a:solidFill>
                  <a:srgbClr val="073B64"/>
                </a:solidFill>
                <a:latin typeface="Times New Roman"/>
                <a:cs typeface="Times New Roman"/>
              </a:rPr>
              <a:t>«Бюджет</a:t>
            </a: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для граждан» 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отчет 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по</a:t>
            </a:r>
            <a:r>
              <a:rPr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исполнению 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073B64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4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>
                <a:solidFill>
                  <a:srgbClr val="073B64"/>
                </a:solidFill>
                <a:latin typeface="Times New Roman"/>
                <a:cs typeface="Times New Roman"/>
              </a:rPr>
              <a:t>за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</a:t>
            </a:r>
            <a:r>
              <a:rPr lang="ru-RU"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</a:t>
            </a:r>
            <a:r>
              <a:rPr sz="1600" b="1" spc="-1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30" dirty="0">
                <a:solidFill>
                  <a:srgbClr val="073B64"/>
                </a:solidFill>
                <a:latin typeface="Times New Roman"/>
                <a:cs typeface="Times New Roman"/>
              </a:rPr>
              <a:t>год.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406" y="3003295"/>
            <a:ext cx="65144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67180" algn="l"/>
                <a:tab pos="1972310" algn="l"/>
                <a:tab pos="3242310" algn="l"/>
                <a:tab pos="4817110" algn="l"/>
                <a:tab pos="5717540" algn="l"/>
              </a:tabLst>
            </a:pP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п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р</a:t>
            </a:r>
            <a:r>
              <a:rPr sz="1600" b="1" spc="-30" dirty="0">
                <a:solidFill>
                  <a:srgbClr val="073B64"/>
                </a:solidFill>
                <a:latin typeface="Times New Roman"/>
                <a:cs typeface="Times New Roman"/>
              </a:rPr>
              <a:t>е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дст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sz="1600" b="1" spc="-30" dirty="0">
                <a:solidFill>
                  <a:srgbClr val="073B64"/>
                </a:solidFill>
                <a:latin typeface="Times New Roman"/>
                <a:cs typeface="Times New Roman"/>
              </a:rPr>
              <a:t>в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ле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н</a:t>
            </a:r>
            <a:r>
              <a:rPr sz="1600" b="1" spc="5" dirty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е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о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б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5" dirty="0">
                <a:solidFill>
                  <a:srgbClr val="073B64"/>
                </a:solidFill>
                <a:latin typeface="Times New Roman"/>
                <a:cs typeface="Times New Roman"/>
              </a:rPr>
              <a:t>с</a:t>
            </a:r>
            <a:r>
              <a:rPr sz="1600" b="1" spc="-50" dirty="0">
                <a:solidFill>
                  <a:srgbClr val="073B64"/>
                </a:solidFill>
                <a:latin typeface="Times New Roman"/>
                <a:cs typeface="Times New Roman"/>
              </a:rPr>
              <a:t>т</a:t>
            </a:r>
            <a:r>
              <a:rPr sz="1600" b="1" spc="-40" dirty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чн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-25" dirty="0">
                <a:solidFill>
                  <a:srgbClr val="073B64"/>
                </a:solidFill>
                <a:latin typeface="Times New Roman"/>
                <a:cs typeface="Times New Roman"/>
              </a:rPr>
              <a:t>к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ах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фо</a:t>
            </a:r>
            <a:r>
              <a:rPr sz="1600" b="1" spc="-30" dirty="0">
                <a:solidFill>
                  <a:srgbClr val="073B64"/>
                </a:solidFill>
                <a:latin typeface="Times New Roman"/>
                <a:cs typeface="Times New Roman"/>
              </a:rPr>
              <a:t>р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м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р</a:t>
            </a:r>
            <a:r>
              <a:rPr sz="1600" b="1" spc="-40" dirty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в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ни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я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60" dirty="0">
                <a:solidFill>
                  <a:srgbClr val="073B64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в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б</a:t>
            </a:r>
            <a:r>
              <a:rPr sz="1600" b="1" spc="-100" dirty="0">
                <a:solidFill>
                  <a:srgbClr val="073B64"/>
                </a:solidFill>
                <a:latin typeface="Times New Roman"/>
                <a:cs typeface="Times New Roman"/>
              </a:rPr>
              <a:t>ю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073B64"/>
                </a:solidFill>
                <a:latin typeface="Times New Roman"/>
                <a:cs typeface="Times New Roman"/>
              </a:rPr>
              <a:t>ж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ет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2406" y="2743200"/>
            <a:ext cx="761809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  <a:tabLst>
                <a:tab pos="1746250" algn="l"/>
                <a:tab pos="2087880" algn="l"/>
                <a:tab pos="2646045" algn="l"/>
                <a:tab pos="4048125" algn="l"/>
                <a:tab pos="5118100" algn="l"/>
                <a:tab pos="6368415" algn="l"/>
              </a:tabLst>
            </a:pP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Представленная	в	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ней	информация	позволит	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гражданам	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составить</a:t>
            </a:r>
          </a:p>
          <a:p>
            <a:pPr marR="5080" algn="r">
              <a:lnSpc>
                <a:spcPct val="100000"/>
              </a:lnSpc>
            </a:pP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сельского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2406" y="3247136"/>
            <a:ext cx="7620634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поселения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,</a:t>
            </a:r>
            <a:r>
              <a:rPr sz="1600" b="1" spc="10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направлениях</a:t>
            </a:r>
            <a:r>
              <a:rPr sz="1600" b="1" spc="10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073B64"/>
                </a:solidFill>
                <a:latin typeface="Times New Roman"/>
                <a:cs typeface="Times New Roman"/>
              </a:rPr>
              <a:t>расходования</a:t>
            </a:r>
            <a:r>
              <a:rPr sz="1600" b="1" spc="9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бюджетных</a:t>
            </a:r>
            <a:r>
              <a:rPr sz="1600" b="1" spc="10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средств</a:t>
            </a:r>
            <a:r>
              <a:rPr sz="1600" b="1" spc="10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в</a:t>
            </a:r>
            <a:r>
              <a:rPr sz="1600" b="1" spc="9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</a:t>
            </a:r>
            <a:r>
              <a:rPr lang="ru-RU"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</a:t>
            </a:r>
            <a:r>
              <a:rPr sz="1600" b="1" spc="9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073B64"/>
                </a:solidFill>
                <a:latin typeface="Times New Roman"/>
                <a:cs typeface="Times New Roman"/>
              </a:rPr>
              <a:t>году</a:t>
            </a:r>
            <a:r>
              <a:rPr sz="1600" b="1" spc="8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10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сделать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073B64"/>
                </a:solidFill>
                <a:latin typeface="Times New Roman"/>
                <a:cs typeface="Times New Roman"/>
              </a:rPr>
              <a:t>выводы</a:t>
            </a:r>
            <a:r>
              <a:rPr sz="1600" b="1" spc="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об</a:t>
            </a:r>
            <a:r>
              <a:rPr sz="1600" b="1" spc="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эффективности</a:t>
            </a:r>
            <a:r>
              <a:rPr sz="1600" b="1" spc="6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73B64"/>
                </a:solidFill>
                <a:latin typeface="Times New Roman"/>
                <a:cs typeface="Times New Roman"/>
              </a:rPr>
              <a:t>использования</a:t>
            </a:r>
            <a:r>
              <a:rPr sz="1600" b="1" spc="1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 err="1">
                <a:solidFill>
                  <a:srgbClr val="073B64"/>
                </a:solidFill>
                <a:latin typeface="Times New Roman"/>
                <a:cs typeface="Times New Roman"/>
              </a:rPr>
              <a:t>бюджетных</a:t>
            </a:r>
            <a:r>
              <a:rPr sz="1600" b="1" spc="5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средств</a:t>
            </a:r>
            <a:r>
              <a:rPr lang="ru-RU" sz="1600" b="1" spc="-1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. 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Администрация</a:t>
            </a:r>
            <a:r>
              <a:rPr sz="1600" b="1" spc="30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Шумаковского сельсовета </a:t>
            </a:r>
            <a:r>
              <a:rPr lang="ru-RU"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Солнцевского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района Курской области </a:t>
            </a:r>
            <a:r>
              <a:rPr sz="1600" b="1" spc="-1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публикуя</a:t>
            </a:r>
            <a:r>
              <a:rPr sz="1600" b="1" spc="30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брошюру</a:t>
            </a:r>
            <a:r>
              <a:rPr lang="ru-RU" sz="1600" b="1" spc="-1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«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Б</a:t>
            </a:r>
            <a:r>
              <a:rPr sz="1600" b="1" spc="-10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ю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2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ж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е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т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	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для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г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р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ж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да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н</a:t>
            </a:r>
            <a:r>
              <a:rPr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»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отчет</a:t>
            </a:r>
            <a:r>
              <a:rPr lang="ru-RU"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по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и</a:t>
            </a:r>
            <a:r>
              <a:rPr sz="1600" b="1" spc="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п</a:t>
            </a:r>
            <a:r>
              <a:rPr sz="1600" b="1" spc="-2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л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н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ен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и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ю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б</a:t>
            </a:r>
            <a:r>
              <a:rPr sz="1600" b="1" spc="-10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ю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3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ж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ет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з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</a:t>
            </a:r>
            <a:r>
              <a:rPr lang="ru-RU" sz="1600" b="1" dirty="0" smtClean="0">
                <a:solidFill>
                  <a:srgbClr val="073B64"/>
                </a:solidFill>
                <a:latin typeface="Times New Roman"/>
                <a:cs typeface="Times New Roman"/>
              </a:rPr>
              <a:t>20 </a:t>
            </a:r>
            <a:r>
              <a:rPr sz="1600" b="1" spc="-5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го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,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н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а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д</a:t>
            </a:r>
            <a:r>
              <a:rPr sz="1600" b="1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еет</a:t>
            </a:r>
            <a:r>
              <a:rPr sz="1600" b="1" spc="-5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ся</a:t>
            </a:r>
            <a:r>
              <a:rPr lang="ru-RU"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1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на</a:t>
            </a:r>
            <a:r>
              <a:rPr sz="1600" b="1" spc="1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заинтересованное</a:t>
            </a:r>
            <a:r>
              <a:rPr sz="1600" b="1" spc="2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внимание</a:t>
            </a:r>
            <a:r>
              <a:rPr sz="1600" b="1" spc="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 err="1">
                <a:solidFill>
                  <a:srgbClr val="073B64"/>
                </a:solidFill>
                <a:latin typeface="Times New Roman"/>
                <a:cs typeface="Times New Roman"/>
              </a:rPr>
              <a:t>жителей</a:t>
            </a:r>
            <a:r>
              <a:rPr sz="1600" b="1" spc="50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 smtClean="0">
                <a:solidFill>
                  <a:srgbClr val="073B64"/>
                </a:solidFill>
                <a:latin typeface="Times New Roman"/>
                <a:cs typeface="Times New Roman"/>
              </a:rPr>
              <a:t>к</a:t>
            </a:r>
            <a:r>
              <a:rPr sz="1600" b="1" spc="10" dirty="0" smtClean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73B64"/>
                </a:solidFill>
                <a:latin typeface="Times New Roman"/>
                <a:cs typeface="Times New Roman"/>
              </a:rPr>
              <a:t>процессу</a:t>
            </a:r>
            <a:r>
              <a:rPr sz="1600" b="1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 err="1">
                <a:solidFill>
                  <a:srgbClr val="073B64"/>
                </a:solidFill>
                <a:latin typeface="Times New Roman"/>
                <a:cs typeface="Times New Roman"/>
              </a:rPr>
              <a:t>исполнения</a:t>
            </a:r>
            <a:r>
              <a:rPr sz="1600" b="1" spc="25" dirty="0">
                <a:solidFill>
                  <a:srgbClr val="073B64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25" dirty="0" smtClean="0">
                <a:solidFill>
                  <a:srgbClr val="073B64"/>
                </a:solidFill>
                <a:latin typeface="Times New Roman"/>
                <a:cs typeface="Times New Roman"/>
              </a:rPr>
              <a:t>б</a:t>
            </a:r>
            <a:r>
              <a:rPr sz="1600" b="1" spc="-20" dirty="0" err="1" smtClean="0">
                <a:solidFill>
                  <a:srgbClr val="073B64"/>
                </a:solidFill>
                <a:latin typeface="Times New Roman"/>
                <a:cs typeface="Times New Roman"/>
              </a:rPr>
              <a:t>юджета</a:t>
            </a:r>
            <a:r>
              <a:rPr sz="1600" spc="-20" dirty="0">
                <a:solidFill>
                  <a:srgbClr val="073B64"/>
                </a:solidFill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39988" y="6356400"/>
            <a:ext cx="1447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Trebuchet MS"/>
                <a:cs typeface="Trebuchet MS"/>
              </a:rPr>
              <a:t>3</a:t>
            </a:r>
            <a:endParaRPr sz="1600">
              <a:latin typeface="Trebuchet MS"/>
              <a:cs typeface="Trebuchet MS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4736645"/>
            <a:ext cx="2743200" cy="1801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28207" y="4321301"/>
            <a:ext cx="2915792" cy="253669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73048" y="597535"/>
            <a:ext cx="7726045" cy="5817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821A08"/>
                </a:solidFill>
                <a:latin typeface="Times New Roman"/>
                <a:cs typeface="Times New Roman"/>
              </a:rPr>
              <a:t>Бюджет</a:t>
            </a:r>
            <a:r>
              <a:rPr sz="1600" b="1" spc="6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сельского</a:t>
            </a:r>
            <a:r>
              <a:rPr sz="1600" b="1" spc="8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поселения</a:t>
            </a:r>
            <a:r>
              <a:rPr sz="1600" b="1" spc="7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–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форма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образования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расходования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денежных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средств,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предназначенных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для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финансового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обеспечения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задач</a:t>
            </a:r>
            <a:r>
              <a:rPr sz="1600" spc="-5" dirty="0">
                <a:latin typeface="Times New Roman"/>
                <a:cs typeface="Times New Roman"/>
              </a:rPr>
              <a:t> и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функций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поселения.</a:t>
            </a:r>
          </a:p>
          <a:p>
            <a:pPr marL="12700" marR="5080">
              <a:lnSpc>
                <a:spcPct val="100000"/>
              </a:lnSpc>
              <a:spcBef>
                <a:spcPts val="1200"/>
              </a:spcBef>
            </a:pPr>
            <a:r>
              <a:rPr sz="1600" b="1" spc="-30" dirty="0">
                <a:solidFill>
                  <a:srgbClr val="821A08"/>
                </a:solidFill>
                <a:latin typeface="Times New Roman"/>
                <a:cs typeface="Times New Roman"/>
              </a:rPr>
              <a:t>Доходы</a:t>
            </a:r>
            <a:r>
              <a:rPr sz="1600" b="1" spc="5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821A08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8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сельского</a:t>
            </a:r>
            <a:r>
              <a:rPr sz="1600" b="1" spc="7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поселения</a:t>
            </a:r>
            <a:r>
              <a:rPr sz="1600" b="1" spc="6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–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поступающие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бюджет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поселения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денежные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средства.</a:t>
            </a:r>
            <a:endParaRPr sz="1600" dirty="0">
              <a:latin typeface="Times New Roman"/>
              <a:cs typeface="Times New Roman"/>
            </a:endParaRPr>
          </a:p>
          <a:p>
            <a:pPr marL="12700" marR="6985">
              <a:lnSpc>
                <a:spcPct val="100000"/>
              </a:lnSpc>
              <a:spcBef>
                <a:spcPts val="1200"/>
              </a:spcBef>
            </a:pPr>
            <a:r>
              <a:rPr sz="1600" b="1" spc="-25" dirty="0">
                <a:solidFill>
                  <a:srgbClr val="821A08"/>
                </a:solidFill>
                <a:latin typeface="Times New Roman"/>
                <a:cs typeface="Times New Roman"/>
              </a:rPr>
              <a:t>Расходы</a:t>
            </a:r>
            <a:r>
              <a:rPr sz="1600" b="1" spc="19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821A08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204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сельского</a:t>
            </a:r>
            <a:r>
              <a:rPr sz="1600" b="1" spc="17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поселения</a:t>
            </a:r>
            <a:r>
              <a:rPr sz="1600" b="1" spc="17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–</a:t>
            </a:r>
            <a:r>
              <a:rPr sz="1600" spc="18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выплачиваемые</a:t>
            </a:r>
            <a:r>
              <a:rPr sz="1600" spc="1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из</a:t>
            </a:r>
            <a:r>
              <a:rPr sz="1600" spc="19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бюджета</a:t>
            </a:r>
            <a:r>
              <a:rPr sz="1600" spc="19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поселения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денежные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средства.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Дефицит</a:t>
            </a:r>
            <a:r>
              <a:rPr sz="1600" b="1" spc="1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821A08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5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(превышение</a:t>
            </a:r>
            <a:r>
              <a:rPr sz="1600" b="1" spc="3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821A08"/>
                </a:solidFill>
                <a:latin typeface="Times New Roman"/>
                <a:cs typeface="Times New Roman"/>
              </a:rPr>
              <a:t>расходов</a:t>
            </a: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над</a:t>
            </a:r>
            <a:r>
              <a:rPr sz="1600" b="1" spc="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821A08"/>
                </a:solidFill>
                <a:latin typeface="Times New Roman"/>
                <a:cs typeface="Times New Roman"/>
              </a:rPr>
              <a:t>доходами).</a:t>
            </a:r>
            <a:endParaRPr sz="1600" dirty="0">
              <a:latin typeface="Times New Roman"/>
              <a:cs typeface="Times New Roman"/>
            </a:endParaRPr>
          </a:p>
          <a:p>
            <a:pPr marL="12700" marR="6985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Принимается</a:t>
            </a:r>
            <a:r>
              <a:rPr sz="1600" dirty="0">
                <a:latin typeface="Times New Roman"/>
                <a:cs typeface="Times New Roman"/>
              </a:rPr>
              <a:t> решение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источниках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покрытия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дефицита: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использовать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 err="1">
                <a:latin typeface="Times New Roman"/>
                <a:cs typeface="Times New Roman"/>
              </a:rPr>
              <a:t>имеющиеся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dirty="0" err="1" smtClean="0">
                <a:latin typeface="Times New Roman"/>
                <a:cs typeface="Times New Roman"/>
              </a:rPr>
              <a:t>остатки</a:t>
            </a:r>
            <a:r>
              <a:rPr sz="1600" spc="-45" dirty="0" smtClean="0"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Профицит</a:t>
            </a:r>
            <a:r>
              <a:rPr sz="1600" b="1" spc="3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821A08"/>
                </a:solidFill>
                <a:latin typeface="Times New Roman"/>
                <a:cs typeface="Times New Roman"/>
              </a:rPr>
              <a:t>бюджета</a:t>
            </a:r>
            <a:r>
              <a:rPr sz="1600" b="1" spc="4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(превышение</a:t>
            </a:r>
            <a:r>
              <a:rPr sz="1600" b="1" spc="3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30" dirty="0">
                <a:solidFill>
                  <a:srgbClr val="821A08"/>
                </a:solidFill>
                <a:latin typeface="Times New Roman"/>
                <a:cs typeface="Times New Roman"/>
              </a:rPr>
              <a:t>доходов</a:t>
            </a:r>
            <a:r>
              <a:rPr sz="1600" b="1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над</a:t>
            </a:r>
            <a:r>
              <a:rPr sz="1600" b="1" spc="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821A08"/>
                </a:solidFill>
                <a:latin typeface="Times New Roman"/>
                <a:cs typeface="Times New Roman"/>
              </a:rPr>
              <a:t>расходами)</a:t>
            </a:r>
            <a:r>
              <a:rPr sz="1600" b="1" spc="-15" dirty="0">
                <a:latin typeface="Times New Roman"/>
                <a:cs typeface="Times New Roman"/>
              </a:rPr>
              <a:t>.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Принимается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решение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как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использовать: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накапливать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остатки,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погашать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45" dirty="0">
                <a:latin typeface="Times New Roman"/>
                <a:cs typeface="Times New Roman"/>
              </a:rPr>
              <a:t>долг.</a:t>
            </a:r>
            <a:endParaRPr sz="1600" dirty="0">
              <a:latin typeface="Times New Roman"/>
              <a:cs typeface="Times New Roman"/>
            </a:endParaRPr>
          </a:p>
          <a:p>
            <a:pPr marL="12700" marR="7620">
              <a:lnSpc>
                <a:spcPct val="100000"/>
              </a:lnSpc>
              <a:spcBef>
                <a:spcPts val="1200"/>
              </a:spcBef>
            </a:pP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Межбюджетные</a:t>
            </a:r>
            <a:r>
              <a:rPr sz="1600" b="1" spc="95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трансферты</a:t>
            </a:r>
            <a:r>
              <a:rPr sz="1600" b="1" spc="7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-</a:t>
            </a:r>
            <a:r>
              <a:rPr sz="1600" b="1" spc="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денежные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средства,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перечисляемые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из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одного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бюджета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другому:</a:t>
            </a:r>
            <a:endParaRPr sz="1600" dirty="0">
              <a:latin typeface="Times New Roman"/>
              <a:cs typeface="Times New Roman"/>
            </a:endParaRPr>
          </a:p>
          <a:p>
            <a:pPr marL="12700" marR="2821305">
              <a:lnSpc>
                <a:spcPct val="100000"/>
              </a:lnSpc>
              <a:spcBef>
                <a:spcPts val="1200"/>
              </a:spcBef>
            </a:pP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Иные</a:t>
            </a:r>
            <a:r>
              <a:rPr sz="1600" b="1" spc="1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межбюджетные</a:t>
            </a:r>
            <a:r>
              <a:rPr sz="1600" b="1" spc="6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трансферты</a:t>
            </a:r>
            <a:r>
              <a:rPr sz="1600" b="1" spc="5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Times New Roman"/>
                <a:cs typeface="Times New Roman"/>
              </a:rPr>
              <a:t>– </a:t>
            </a:r>
            <a:r>
              <a:rPr sz="1600" spc="-5" dirty="0">
                <a:latin typeface="Times New Roman"/>
                <a:cs typeface="Times New Roman"/>
              </a:rPr>
              <a:t>предоставляются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на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условиях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определенных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двумя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сторонами,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либо</a:t>
            </a:r>
            <a:endParaRPr sz="1600" dirty="0">
              <a:latin typeface="Times New Roman"/>
              <a:cs typeface="Times New Roman"/>
            </a:endParaRPr>
          </a:p>
          <a:p>
            <a:pPr marL="12700" marR="3246755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на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выравнивание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бюджетной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обеспеченности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без 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определения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конкретной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цели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их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использования; 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Субвенции</a:t>
            </a:r>
            <a:r>
              <a:rPr sz="1600" b="1" spc="-10" dirty="0">
                <a:solidFill>
                  <a:srgbClr val="821A08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Times New Roman"/>
                <a:cs typeface="Times New Roman"/>
              </a:rPr>
              <a:t>–</a:t>
            </a:r>
            <a:r>
              <a:rPr sz="16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предоставляются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на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финансирование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переданных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полномочий;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821A08"/>
                </a:solidFill>
                <a:latin typeface="Times New Roman"/>
                <a:cs typeface="Times New Roman"/>
              </a:rPr>
              <a:t>Субсидии</a:t>
            </a:r>
            <a:r>
              <a:rPr sz="1600" spc="-5" dirty="0">
                <a:solidFill>
                  <a:srgbClr val="001F5F"/>
                </a:solidFill>
                <a:latin typeface="Times New Roman"/>
                <a:cs typeface="Times New Roman"/>
              </a:rPr>
              <a:t>– </a:t>
            </a:r>
            <a:r>
              <a:rPr sz="1600" spc="-5" dirty="0">
                <a:latin typeface="Times New Roman"/>
                <a:cs typeface="Times New Roman"/>
              </a:rPr>
              <a:t>целевые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средства,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предоставляемые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3048" y="6389928"/>
            <a:ext cx="31584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на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софинансирование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мероприятий.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39988" y="6356400"/>
            <a:ext cx="1447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Trebuchet MS"/>
                <a:cs typeface="Trebuchet MS"/>
              </a:rPr>
              <a:t>4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533394" y="123189"/>
            <a:ext cx="22244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D75C00"/>
                </a:solidFill>
                <a:latin typeface="Times New Roman"/>
                <a:cs typeface="Times New Roman"/>
              </a:rPr>
              <a:t>Основные</a:t>
            </a:r>
            <a:r>
              <a:rPr sz="2000" b="1" spc="-90" dirty="0">
                <a:solidFill>
                  <a:srgbClr val="D75C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D75C00"/>
                </a:solidFill>
                <a:latin typeface="Times New Roman"/>
                <a:cs typeface="Times New Roman"/>
              </a:rPr>
              <a:t>понятия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88538"/>
              </p:ext>
            </p:extLst>
          </p:nvPr>
        </p:nvGraphicFramePr>
        <p:xfrm>
          <a:off x="101600" y="1089025"/>
          <a:ext cx="8854439" cy="44484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4520"/>
                <a:gridCol w="995045"/>
                <a:gridCol w="1146809"/>
                <a:gridCol w="1028065"/>
              </a:tblGrid>
              <a:tr h="398017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Показатель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lang="ru-RU" sz="1200" spc="-5" dirty="0" smtClean="0">
                          <a:latin typeface="Times New Roman"/>
                          <a:cs typeface="Times New Roman"/>
                        </a:rPr>
                        <a:t>План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Исполнено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981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Тыс.руб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Тыс.руб.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процентах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62509">
                <a:tc>
                  <a:txBody>
                    <a:bodyPr/>
                    <a:lstStyle/>
                    <a:p>
                      <a:pPr marL="9525">
                        <a:lnSpc>
                          <a:spcPts val="1390"/>
                        </a:lnSpc>
                      </a:pP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Доходы,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27263,3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27888,2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102,3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288">
                <a:tc>
                  <a:txBody>
                    <a:bodyPr/>
                    <a:lstStyle/>
                    <a:p>
                      <a:pPr marL="200025">
                        <a:lnSpc>
                          <a:spcPts val="1385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НАЛОГОВЫЕ,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НЕНАЛОГОВЫЕ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85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22676,6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85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23301,6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85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102,7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288">
                <a:tc>
                  <a:txBody>
                    <a:bodyPr/>
                    <a:lstStyle/>
                    <a:p>
                      <a:pPr marL="200025">
                        <a:lnSpc>
                          <a:spcPts val="139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ПОСТУПЛЕНИЯ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spc="-10" dirty="0" smtClean="0">
                          <a:latin typeface="Times New Roman"/>
                          <a:cs typeface="Times New Roman"/>
                        </a:rPr>
                        <a:t>4586,7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4586,6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288">
                <a:tc>
                  <a:txBody>
                    <a:bodyPr/>
                    <a:lstStyle/>
                    <a:p>
                      <a:pPr marL="9525">
                        <a:lnSpc>
                          <a:spcPts val="1390"/>
                        </a:lnSpc>
                      </a:pP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Расходы,</a:t>
                      </a:r>
                      <a:r>
                        <a:rPr sz="12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00" b="1" spc="-15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27832,3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7602,2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27,3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ОБЩЕГОСУДАРСТВЕННЫЕ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ВОПРОСЫ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3084,7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2950,8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95,6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289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ОБОРОНА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86,8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86,8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100,00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24433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БЕЗОПАСНОСТЬ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И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ПРАВООХРАНИТЕЛЬНАЯ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52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spc="-10" dirty="0" smtClean="0">
                          <a:latin typeface="Times New Roman"/>
                          <a:cs typeface="Times New Roman"/>
                        </a:rPr>
                        <a:t>62,6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90"/>
                        </a:lnSpc>
                      </a:pPr>
                      <a:r>
                        <a:rPr lang="ru-RU" sz="1200" spc="-10" dirty="0" smtClean="0">
                          <a:latin typeface="Times New Roman"/>
                          <a:cs typeface="Times New Roman"/>
                        </a:rPr>
                        <a:t>62,6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spc="-5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69703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ЭКОНОМИКА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127,2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127,2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100,00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16738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ЖИЛИЩНО-КОММУНАЛЬНОЕ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ХОЗЯЙСТВО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22733,9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2660,6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11,7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316738">
                <a:tc>
                  <a:txBody>
                    <a:bodyPr/>
                    <a:lstStyle/>
                    <a:p>
                      <a:pPr marL="161925">
                        <a:lnSpc>
                          <a:spcPts val="1390"/>
                        </a:lnSpc>
                      </a:pP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13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200" spc="-90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ТУ</a:t>
                      </a:r>
                      <a:r>
                        <a:rPr sz="1200" spc="-15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ЕМ</a:t>
                      </a:r>
                      <a:r>
                        <a:rPr sz="1200" spc="-114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ОГ</a:t>
                      </a:r>
                      <a:r>
                        <a:rPr sz="1200" spc="-15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00" spc="-7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ФИЯ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0"/>
                        </a:lnSpc>
                      </a:pPr>
                      <a:r>
                        <a:rPr lang="ru-RU" sz="1200" spc="-15" dirty="0" smtClean="0">
                          <a:latin typeface="Times New Roman"/>
                          <a:cs typeface="Times New Roman"/>
                        </a:rPr>
                        <a:t>1717,1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1702,8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99,2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289">
                <a:tc>
                  <a:txBody>
                    <a:bodyPr/>
                    <a:lstStyle/>
                    <a:p>
                      <a:pPr marL="161925">
                        <a:lnSpc>
                          <a:spcPts val="1395"/>
                        </a:lnSpc>
                      </a:pPr>
                      <a:r>
                        <a:rPr lang="ru-RU" sz="1200" spc="-5" dirty="0" smtClean="0">
                          <a:latin typeface="Times New Roman"/>
                          <a:cs typeface="Times New Roman"/>
                        </a:rPr>
                        <a:t>ОХРАНА</a:t>
                      </a:r>
                      <a:r>
                        <a:rPr lang="ru-RU" sz="1200" spc="-5" baseline="0" dirty="0" smtClean="0">
                          <a:latin typeface="Times New Roman"/>
                          <a:cs typeface="Times New Roman"/>
                        </a:rPr>
                        <a:t> СЕМЬИ И ДЕТСТВА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20,0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11,4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57,0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280314">
                <a:tc>
                  <a:txBody>
                    <a:bodyPr/>
                    <a:lstStyle/>
                    <a:p>
                      <a:pPr marL="9525">
                        <a:lnSpc>
                          <a:spcPts val="1395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Изменение</a:t>
                      </a:r>
                      <a:r>
                        <a:rPr lang="ru-RU" sz="1200" b="1" baseline="0" dirty="0" smtClean="0">
                          <a:latin typeface="Times New Roman"/>
                          <a:cs typeface="Times New Roman"/>
                        </a:rPr>
                        <a:t> остатков средств на счетах по учету средств бюджета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270" algn="r">
                        <a:lnSpc>
                          <a:spcPts val="1395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635" algn="r">
                        <a:lnSpc>
                          <a:spcPts val="1395"/>
                        </a:lnSpc>
                      </a:pPr>
                      <a:r>
                        <a:rPr lang="ru-RU" sz="1200" b="1" spc="-10" dirty="0" smtClean="0">
                          <a:latin typeface="Times New Roman"/>
                          <a:cs typeface="Times New Roman"/>
                        </a:rPr>
                        <a:t>-20286,1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869439" y="227838"/>
            <a:ext cx="53346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C3250C"/>
                </a:solidFill>
                <a:latin typeface="Times New Roman"/>
                <a:cs typeface="Times New Roman"/>
              </a:rPr>
              <a:t>Общие</a:t>
            </a:r>
            <a:r>
              <a:rPr sz="1800" b="1" spc="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C3250C"/>
                </a:solidFill>
                <a:latin typeface="Times New Roman"/>
                <a:cs typeface="Times New Roman"/>
              </a:rPr>
              <a:t>сведения</a:t>
            </a:r>
            <a:r>
              <a:rPr sz="1800" b="1" spc="-10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C3250C"/>
                </a:solidFill>
                <a:latin typeface="Times New Roman"/>
                <a:cs typeface="Times New Roman"/>
              </a:rPr>
              <a:t>об</a:t>
            </a:r>
            <a:r>
              <a:rPr sz="1800" b="1" spc="-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C3250C"/>
                </a:solidFill>
                <a:latin typeface="Times New Roman"/>
                <a:cs typeface="Times New Roman"/>
              </a:rPr>
              <a:t>исполнении</a:t>
            </a:r>
            <a:r>
              <a:rPr sz="1800" b="1" spc="10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C3250C"/>
                </a:solidFill>
                <a:latin typeface="Times New Roman"/>
                <a:cs typeface="Times New Roman"/>
              </a:rPr>
              <a:t>бюджета</a:t>
            </a: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dirty="0">
                <a:solidFill>
                  <a:srgbClr val="C3250C"/>
                </a:solidFill>
                <a:latin typeface="Times New Roman"/>
                <a:cs typeface="Times New Roman"/>
              </a:rPr>
              <a:t>МО</a:t>
            </a:r>
            <a:r>
              <a:rPr sz="1800" b="1" spc="-10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 smtClean="0">
                <a:solidFill>
                  <a:srgbClr val="C3250C"/>
                </a:solidFill>
                <a:latin typeface="Times New Roman"/>
                <a:cs typeface="Times New Roman"/>
              </a:rPr>
              <a:t>«</a:t>
            </a:r>
            <a:r>
              <a:rPr lang="ru-RU" sz="1800" b="1" spc="-10" dirty="0" err="1" smtClean="0">
                <a:solidFill>
                  <a:srgbClr val="C3250C"/>
                </a:solidFill>
                <a:latin typeface="Times New Roman"/>
                <a:cs typeface="Times New Roman"/>
              </a:rPr>
              <a:t>Шумаковский</a:t>
            </a:r>
            <a:r>
              <a:rPr lang="ru-RU" sz="1800" b="1" spc="-10" dirty="0" smtClean="0">
                <a:solidFill>
                  <a:srgbClr val="C3250C"/>
                </a:solidFill>
                <a:latin typeface="Times New Roman"/>
                <a:cs typeface="Times New Roman"/>
              </a:rPr>
              <a:t> сельсовет</a:t>
            </a:r>
            <a:r>
              <a:rPr sz="18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»</a:t>
            </a:r>
            <a:r>
              <a:rPr sz="1800" b="1" spc="-5" dirty="0" smtClean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dirty="0" err="1">
                <a:solidFill>
                  <a:srgbClr val="C3250C"/>
                </a:solidFill>
                <a:latin typeface="Times New Roman"/>
                <a:cs typeface="Times New Roman"/>
              </a:rPr>
              <a:t>за</a:t>
            </a:r>
            <a:r>
              <a:rPr sz="1800" b="1" spc="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20</a:t>
            </a:r>
            <a:r>
              <a:rPr lang="ru-RU" sz="18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20</a:t>
            </a:r>
            <a:r>
              <a:rPr sz="1800" b="1" spc="-10" dirty="0" smtClean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C3250C"/>
                </a:solidFill>
                <a:latin typeface="Times New Roman"/>
                <a:cs typeface="Times New Roman"/>
              </a:rPr>
              <a:t>год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14588" y="6368772"/>
            <a:ext cx="195580" cy="260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920"/>
              </a:lnSpc>
            </a:pPr>
            <a:fld id="{81D60167-4931-47E6-BA6A-407CBD079E47}" type="slidenum">
              <a:rPr sz="1600" b="1" spc="-5" dirty="0">
                <a:latin typeface="Trebuchet MS"/>
                <a:cs typeface="Trebuchet MS"/>
              </a:rPr>
              <a:t>4</a:t>
            </a:fld>
            <a:endParaRPr sz="160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897299"/>
              </p:ext>
            </p:extLst>
          </p:nvPr>
        </p:nvGraphicFramePr>
        <p:xfrm>
          <a:off x="217487" y="896531"/>
          <a:ext cx="7859713" cy="5612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375"/>
                <a:gridCol w="2506980"/>
                <a:gridCol w="1691958"/>
                <a:gridCol w="1371600"/>
                <a:gridCol w="1828800"/>
              </a:tblGrid>
              <a:tr h="807520">
                <a:tc>
                  <a:txBody>
                    <a:bodyPr/>
                    <a:lstStyle/>
                    <a:p>
                      <a:pPr marL="91440" marR="20066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900" b="1" dirty="0"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sz="9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900" b="1" spc="-5" dirty="0">
                          <a:latin typeface="Times New Roman"/>
                          <a:cs typeface="Times New Roman"/>
                        </a:rPr>
                        <a:t>п.п</a:t>
                      </a: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20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3830" marR="1549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План на 2020год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(тыс.руб)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130175" indent="-9906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 err="1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Исп</a:t>
                      </a:r>
                      <a:r>
                        <a:rPr sz="1200" b="1" spc="-10" dirty="0" err="1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b="1" dirty="0" err="1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лн</a:t>
                      </a:r>
                      <a:r>
                        <a:rPr sz="1200" b="1" spc="-5" dirty="0" err="1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200" b="1" dirty="0" err="1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ние</a:t>
                      </a:r>
                      <a:r>
                        <a:rPr sz="1200" b="1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sz="1200" b="1" spc="-10" dirty="0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200" b="1" spc="-10" dirty="0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20 </a:t>
                      </a:r>
                      <a:r>
                        <a:rPr sz="1200" b="1" spc="-10" dirty="0" err="1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r>
                        <a:rPr sz="1200" b="1" spc="-10" dirty="0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 smtClean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(тыс.руб)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Исполнение,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solidFill>
                            <a:srgbClr val="30479F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Доходы,</a:t>
                      </a:r>
                      <a:r>
                        <a:rPr sz="14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27263,3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27888,3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102,3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Налоговые</a:t>
                      </a:r>
                      <a:r>
                        <a:rPr sz="14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доходы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22676,6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23301,7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102,7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НДФЛ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127,4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130,1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102,1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spc="5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400" spc="5" dirty="0" smtClean="0">
                          <a:latin typeface="Times New Roman"/>
                          <a:cs typeface="Times New Roman"/>
                        </a:rPr>
                        <a:t>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ЕСХН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42,6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9,5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22,3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spc="5" dirty="0" smtClean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400" spc="5" dirty="0" smtClean="0">
                          <a:latin typeface="Times New Roman"/>
                          <a:cs typeface="Times New Roman"/>
                        </a:rPr>
                        <a:t>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Налог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имущество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108,3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78,6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72,5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spc="5" dirty="0" smtClean="0">
                          <a:latin typeface="Times New Roman"/>
                          <a:cs typeface="Times New Roman"/>
                        </a:rPr>
                        <a:t>4.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Земельный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налог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1846,1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2517,9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136,3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5" dirty="0">
                          <a:latin typeface="Times New Roman"/>
                          <a:cs typeface="Times New Roman"/>
                        </a:rPr>
                        <a:t>II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Неналоговые</a:t>
                      </a:r>
                      <a:r>
                        <a:rPr sz="14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доходы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20552,2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20565,6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100,1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5" dirty="0">
                          <a:latin typeface="Times New Roman"/>
                          <a:cs typeface="Times New Roman"/>
                        </a:rPr>
                        <a:t>1.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45529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хо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ды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исп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ль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ания 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имущества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130,8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dirty="0" smtClean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38,5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105,8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5" dirty="0" smtClean="0">
                          <a:latin typeface="Times New Roman"/>
                          <a:cs typeface="Times New Roman"/>
                        </a:rPr>
                        <a:t>2.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214629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Доходы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оказания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платных </a:t>
                      </a:r>
                      <a:r>
                        <a:rPr sz="1400" spc="-3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услуг</a:t>
                      </a:r>
                      <a:r>
                        <a:rPr sz="14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компенсации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затрат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74,0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79,7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107,7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spc="5" dirty="0" smtClean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400" spc="5" dirty="0" smtClean="0">
                          <a:latin typeface="Times New Roman"/>
                          <a:cs typeface="Times New Roman"/>
                        </a:rPr>
                        <a:t>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spc="-5" dirty="0" smtClean="0">
                          <a:latin typeface="Times New Roman"/>
                          <a:cs typeface="Times New Roman"/>
                        </a:rPr>
                        <a:t>Доходы от продажи материальных и нематериальных</a:t>
                      </a:r>
                      <a:r>
                        <a:rPr lang="ru-RU" sz="1400" spc="-5" baseline="0" dirty="0" smtClean="0">
                          <a:latin typeface="Times New Roman"/>
                          <a:cs typeface="Times New Roman"/>
                        </a:rPr>
                        <a:t> активов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20333,0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20333,0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100,0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4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err="1" smtClean="0">
                          <a:latin typeface="Times New Roman"/>
                          <a:cs typeface="Times New Roman"/>
                        </a:rPr>
                        <a:t>Штрафы,санкции,возмещение</a:t>
                      </a: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 ущерба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14,4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14,4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3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Times New Roman"/>
                          <a:cs typeface="Times New Roman"/>
                        </a:rPr>
                        <a:t>III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поступления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4586,7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4586,6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100,00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8849994" y="6508801"/>
            <a:ext cx="11493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87907" y="52197"/>
            <a:ext cx="698436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C3250C"/>
                </a:solidFill>
                <a:latin typeface="Times New Roman"/>
                <a:cs typeface="Times New Roman"/>
              </a:rPr>
              <a:t>Показатели</a:t>
            </a:r>
            <a:r>
              <a:rPr sz="2000" b="1" spc="-3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C3250C"/>
                </a:solidFill>
                <a:latin typeface="Times New Roman"/>
                <a:cs typeface="Times New Roman"/>
              </a:rPr>
              <a:t>исполнения</a:t>
            </a:r>
            <a:r>
              <a:rPr sz="2000" b="1" spc="-1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spc="-35" dirty="0" err="1">
                <a:solidFill>
                  <a:srgbClr val="C3250C"/>
                </a:solidFill>
                <a:latin typeface="Times New Roman"/>
                <a:cs typeface="Times New Roman"/>
              </a:rPr>
              <a:t>доходов</a:t>
            </a:r>
            <a:r>
              <a:rPr sz="2000" b="1" spc="-45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45" dirty="0" smtClean="0">
                <a:solidFill>
                  <a:srgbClr val="C3250C"/>
                </a:solidFill>
                <a:latin typeface="Times New Roman"/>
                <a:cs typeface="Times New Roman"/>
              </a:rPr>
              <a:t/>
            </a:r>
            <a:br>
              <a:rPr lang="ru-RU" sz="2000" b="1" spc="-45" dirty="0" smtClean="0">
                <a:solidFill>
                  <a:srgbClr val="C3250C"/>
                </a:solidFill>
                <a:latin typeface="Times New Roman"/>
                <a:cs typeface="Times New Roman"/>
              </a:rPr>
            </a:br>
            <a:r>
              <a:rPr sz="20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МО</a:t>
            </a:r>
            <a:r>
              <a:rPr sz="2000" b="1" spc="5" dirty="0" smtClean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solidFill>
                  <a:srgbClr val="C3250C"/>
                </a:solidFill>
                <a:latin typeface="Times New Roman"/>
                <a:cs typeface="Times New Roman"/>
              </a:rPr>
              <a:t>«</a:t>
            </a:r>
            <a:r>
              <a:rPr lang="ru-RU" sz="2000" b="1" spc="-10" dirty="0" err="1" smtClean="0">
                <a:solidFill>
                  <a:srgbClr val="C3250C"/>
                </a:solidFill>
                <a:latin typeface="Times New Roman"/>
                <a:cs typeface="Times New Roman"/>
              </a:rPr>
              <a:t>Шумаковский</a:t>
            </a:r>
            <a:r>
              <a:rPr lang="ru-RU" sz="2000" b="1" spc="-10" dirty="0" smtClean="0">
                <a:solidFill>
                  <a:srgbClr val="C3250C"/>
                </a:solidFill>
                <a:latin typeface="Times New Roman"/>
                <a:cs typeface="Times New Roman"/>
              </a:rPr>
              <a:t> сельсовет</a:t>
            </a:r>
            <a:r>
              <a:rPr sz="20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»</a:t>
            </a:r>
            <a:r>
              <a:rPr sz="2000" b="1" spc="-45" dirty="0" smtClean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dirty="0" err="1">
                <a:solidFill>
                  <a:srgbClr val="C3250C"/>
                </a:solidFill>
                <a:latin typeface="Times New Roman"/>
                <a:cs typeface="Times New Roman"/>
              </a:rPr>
              <a:t>за</a:t>
            </a:r>
            <a:r>
              <a:rPr sz="2000" b="1" spc="-20" dirty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20</a:t>
            </a:r>
            <a:r>
              <a:rPr lang="ru-RU" sz="2000" b="1" dirty="0" smtClean="0">
                <a:solidFill>
                  <a:srgbClr val="C3250C"/>
                </a:solidFill>
                <a:latin typeface="Times New Roman"/>
                <a:cs typeface="Times New Roman"/>
              </a:rPr>
              <a:t>20</a:t>
            </a:r>
            <a:r>
              <a:rPr sz="2000" b="1" spc="-40" dirty="0" smtClean="0">
                <a:solidFill>
                  <a:srgbClr val="C3250C"/>
                </a:solidFill>
                <a:latin typeface="Times New Roman"/>
                <a:cs typeface="Times New Roman"/>
              </a:rPr>
              <a:t> </a:t>
            </a:r>
            <a:r>
              <a:rPr sz="2000" b="1" spc="-35" dirty="0">
                <a:solidFill>
                  <a:srgbClr val="C3250C"/>
                </a:solidFill>
                <a:latin typeface="Times New Roman"/>
                <a:cs typeface="Times New Roman"/>
              </a:rPr>
              <a:t>год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9" y="348995"/>
            <a:ext cx="7181088" cy="59131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87450" y="358775"/>
            <a:ext cx="7183755" cy="404598"/>
          </a:xfrm>
          <a:prstGeom prst="rect">
            <a:avLst/>
          </a:prstGeom>
          <a:solidFill>
            <a:srgbClr val="CC99FF">
              <a:alpha val="36862"/>
            </a:srgbClr>
          </a:solidFill>
          <a:ln w="9525">
            <a:solidFill>
              <a:srgbClr val="6600FF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275"/>
              </a:spcBef>
            </a:pPr>
            <a:r>
              <a:rPr sz="2400" b="1" spc="-15" dirty="0">
                <a:latin typeface="Times New Roman"/>
                <a:cs typeface="Times New Roman"/>
              </a:rPr>
              <a:t>Безвозмездные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поступления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dirty="0" err="1">
                <a:latin typeface="Times New Roman"/>
                <a:cs typeface="Times New Roman"/>
              </a:rPr>
              <a:t>за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 smtClean="0">
                <a:latin typeface="Times New Roman"/>
                <a:cs typeface="Times New Roman"/>
              </a:rPr>
              <a:t>20</a:t>
            </a:r>
            <a:r>
              <a:rPr lang="ru-RU" sz="2400" b="1" spc="-5" dirty="0" smtClean="0">
                <a:latin typeface="Times New Roman"/>
                <a:cs typeface="Times New Roman"/>
              </a:rPr>
              <a:t>20</a:t>
            </a:r>
            <a:r>
              <a:rPr sz="2400" b="1" dirty="0" smtClean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год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29001" y="3216655"/>
            <a:ext cx="4724400" cy="7636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Дотация  по  обеспечение сбалансированности бюджетов 480,2 </a:t>
            </a:r>
            <a:r>
              <a:rPr lang="ru-RU"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тыс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руб.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sz="1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63537" y="1333563"/>
            <a:ext cx="2272030" cy="1311275"/>
            <a:chOff x="363537" y="1333563"/>
            <a:chExt cx="2272030" cy="1311275"/>
          </a:xfrm>
        </p:grpSpPr>
        <p:sp>
          <p:nvSpPr>
            <p:cNvPr id="16" name="object 16"/>
            <p:cNvSpPr/>
            <p:nvPr/>
          </p:nvSpPr>
          <p:spPr>
            <a:xfrm>
              <a:off x="371475" y="1341500"/>
              <a:ext cx="2256155" cy="1295400"/>
            </a:xfrm>
            <a:custGeom>
              <a:avLst/>
              <a:gdLst/>
              <a:ahLst/>
              <a:cxnLst/>
              <a:rect l="l" t="t" r="r" b="b"/>
              <a:pathLst>
                <a:path w="2256155" h="1295400">
                  <a:moveTo>
                    <a:pt x="2039874" y="0"/>
                  </a:moveTo>
                  <a:lnTo>
                    <a:pt x="215912" y="0"/>
                  </a:lnTo>
                  <a:lnTo>
                    <a:pt x="166407" y="5701"/>
                  </a:lnTo>
                  <a:lnTo>
                    <a:pt x="120961" y="21941"/>
                  </a:lnTo>
                  <a:lnTo>
                    <a:pt x="80872" y="47426"/>
                  </a:lnTo>
                  <a:lnTo>
                    <a:pt x="47435" y="80859"/>
                  </a:lnTo>
                  <a:lnTo>
                    <a:pt x="21946" y="120946"/>
                  </a:lnTo>
                  <a:lnTo>
                    <a:pt x="5702" y="166391"/>
                  </a:lnTo>
                  <a:lnTo>
                    <a:pt x="0" y="215900"/>
                  </a:lnTo>
                  <a:lnTo>
                    <a:pt x="0" y="1079500"/>
                  </a:lnTo>
                  <a:lnTo>
                    <a:pt x="5702" y="1129008"/>
                  </a:lnTo>
                  <a:lnTo>
                    <a:pt x="21946" y="1174453"/>
                  </a:lnTo>
                  <a:lnTo>
                    <a:pt x="47435" y="1214540"/>
                  </a:lnTo>
                  <a:lnTo>
                    <a:pt x="80872" y="1247973"/>
                  </a:lnTo>
                  <a:lnTo>
                    <a:pt x="120961" y="1273458"/>
                  </a:lnTo>
                  <a:lnTo>
                    <a:pt x="166407" y="1289698"/>
                  </a:lnTo>
                  <a:lnTo>
                    <a:pt x="215912" y="1295400"/>
                  </a:lnTo>
                  <a:lnTo>
                    <a:pt x="2039874" y="1295400"/>
                  </a:lnTo>
                  <a:lnTo>
                    <a:pt x="2089382" y="1289698"/>
                  </a:lnTo>
                  <a:lnTo>
                    <a:pt x="2134827" y="1273458"/>
                  </a:lnTo>
                  <a:lnTo>
                    <a:pt x="2174914" y="1247973"/>
                  </a:lnTo>
                  <a:lnTo>
                    <a:pt x="2208347" y="1214540"/>
                  </a:lnTo>
                  <a:lnTo>
                    <a:pt x="2233832" y="1174453"/>
                  </a:lnTo>
                  <a:lnTo>
                    <a:pt x="2250072" y="1129008"/>
                  </a:lnTo>
                  <a:lnTo>
                    <a:pt x="2255774" y="1079500"/>
                  </a:lnTo>
                  <a:lnTo>
                    <a:pt x="2255774" y="215900"/>
                  </a:lnTo>
                  <a:lnTo>
                    <a:pt x="2250072" y="166391"/>
                  </a:lnTo>
                  <a:lnTo>
                    <a:pt x="2233832" y="120946"/>
                  </a:lnTo>
                  <a:lnTo>
                    <a:pt x="2208347" y="80859"/>
                  </a:lnTo>
                  <a:lnTo>
                    <a:pt x="2174914" y="47426"/>
                  </a:lnTo>
                  <a:lnTo>
                    <a:pt x="2134827" y="21941"/>
                  </a:lnTo>
                  <a:lnTo>
                    <a:pt x="2089382" y="5701"/>
                  </a:lnTo>
                  <a:lnTo>
                    <a:pt x="20398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71475" y="1341500"/>
              <a:ext cx="2256155" cy="1295400"/>
            </a:xfrm>
            <a:custGeom>
              <a:avLst/>
              <a:gdLst/>
              <a:ahLst/>
              <a:cxnLst/>
              <a:rect l="l" t="t" r="r" b="b"/>
              <a:pathLst>
                <a:path w="2256155" h="1295400">
                  <a:moveTo>
                    <a:pt x="2255774" y="215900"/>
                  </a:moveTo>
                  <a:lnTo>
                    <a:pt x="2250072" y="166391"/>
                  </a:lnTo>
                  <a:lnTo>
                    <a:pt x="2233832" y="120946"/>
                  </a:lnTo>
                  <a:lnTo>
                    <a:pt x="2208347" y="80859"/>
                  </a:lnTo>
                  <a:lnTo>
                    <a:pt x="2174914" y="47426"/>
                  </a:lnTo>
                  <a:lnTo>
                    <a:pt x="2134827" y="21941"/>
                  </a:lnTo>
                  <a:lnTo>
                    <a:pt x="2089382" y="5701"/>
                  </a:lnTo>
                  <a:lnTo>
                    <a:pt x="2039874" y="0"/>
                  </a:lnTo>
                  <a:lnTo>
                    <a:pt x="215912" y="0"/>
                  </a:lnTo>
                  <a:lnTo>
                    <a:pt x="166407" y="5701"/>
                  </a:lnTo>
                  <a:lnTo>
                    <a:pt x="120961" y="21941"/>
                  </a:lnTo>
                  <a:lnTo>
                    <a:pt x="80872" y="47426"/>
                  </a:lnTo>
                  <a:lnTo>
                    <a:pt x="47435" y="80859"/>
                  </a:lnTo>
                  <a:lnTo>
                    <a:pt x="21946" y="120946"/>
                  </a:lnTo>
                  <a:lnTo>
                    <a:pt x="5702" y="166391"/>
                  </a:lnTo>
                  <a:lnTo>
                    <a:pt x="0" y="215900"/>
                  </a:lnTo>
                  <a:lnTo>
                    <a:pt x="0" y="1079500"/>
                  </a:lnTo>
                  <a:lnTo>
                    <a:pt x="5702" y="1129008"/>
                  </a:lnTo>
                  <a:lnTo>
                    <a:pt x="21946" y="1174453"/>
                  </a:lnTo>
                  <a:lnTo>
                    <a:pt x="47435" y="1214540"/>
                  </a:lnTo>
                  <a:lnTo>
                    <a:pt x="80872" y="1247973"/>
                  </a:lnTo>
                  <a:lnTo>
                    <a:pt x="120961" y="1273458"/>
                  </a:lnTo>
                  <a:lnTo>
                    <a:pt x="166407" y="1289698"/>
                  </a:lnTo>
                  <a:lnTo>
                    <a:pt x="215912" y="1295400"/>
                  </a:lnTo>
                  <a:lnTo>
                    <a:pt x="2039874" y="1295400"/>
                  </a:lnTo>
                  <a:lnTo>
                    <a:pt x="2089382" y="1289698"/>
                  </a:lnTo>
                  <a:lnTo>
                    <a:pt x="2134827" y="1273458"/>
                  </a:lnTo>
                  <a:lnTo>
                    <a:pt x="2174914" y="1247973"/>
                  </a:lnTo>
                  <a:lnTo>
                    <a:pt x="2208347" y="1214540"/>
                  </a:lnTo>
                  <a:lnTo>
                    <a:pt x="2233832" y="1174453"/>
                  </a:lnTo>
                  <a:lnTo>
                    <a:pt x="2250072" y="1129008"/>
                  </a:lnTo>
                  <a:lnTo>
                    <a:pt x="2255774" y="1079500"/>
                  </a:lnTo>
                  <a:lnTo>
                    <a:pt x="2255774" y="215900"/>
                  </a:lnTo>
                  <a:close/>
                </a:path>
              </a:pathLst>
            </a:custGeom>
            <a:ln w="15874">
              <a:solidFill>
                <a:srgbClr val="66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068397" y="1543939"/>
            <a:ext cx="575594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165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Дотация  на </a:t>
            </a:r>
            <a:r>
              <a:rPr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выравнивание</a:t>
            </a:r>
            <a:r>
              <a:rPr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бюджетной </a:t>
            </a:r>
            <a:r>
              <a:rPr sz="1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обеспеченности</a:t>
            </a:r>
            <a:r>
              <a:rPr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 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1058,9</a:t>
            </a:r>
            <a:r>
              <a:rPr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тыс.руб.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43229" y="1543888"/>
            <a:ext cx="171005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solidFill>
                  <a:srgbClr val="7030A0"/>
                </a:solidFill>
                <a:latin typeface="Times New Roman"/>
                <a:cs typeface="Times New Roman"/>
              </a:rPr>
              <a:t>Субвенции</a:t>
            </a:r>
            <a:r>
              <a:rPr sz="1400" spc="-3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7030A0"/>
                </a:solidFill>
                <a:latin typeface="Times New Roman"/>
                <a:cs typeface="Times New Roman"/>
              </a:rPr>
              <a:t>на</a:t>
            </a:r>
            <a:endParaRPr sz="1400" dirty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осуществление</a:t>
            </a:r>
          </a:p>
          <a:p>
            <a:pPr marL="12065" marR="5080" algn="ctr">
              <a:lnSpc>
                <a:spcPct val="100000"/>
              </a:lnSpc>
            </a:pP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пе</a:t>
            </a:r>
            <a:r>
              <a:rPr sz="1400" spc="5" dirty="0">
                <a:solidFill>
                  <a:srgbClr val="7030A0"/>
                </a:solidFill>
                <a:latin typeface="Times New Roman"/>
                <a:cs typeface="Times New Roman"/>
              </a:rPr>
              <a:t>р</a:t>
            </a:r>
            <a:r>
              <a:rPr sz="1400" spc="-5" dirty="0">
                <a:solidFill>
                  <a:srgbClr val="7030A0"/>
                </a:solidFill>
                <a:latin typeface="Times New Roman"/>
                <a:cs typeface="Times New Roman"/>
              </a:rPr>
              <a:t>вич</a:t>
            </a:r>
            <a:r>
              <a:rPr sz="1400" spc="5" dirty="0">
                <a:solidFill>
                  <a:srgbClr val="7030A0"/>
                </a:solidFill>
                <a:latin typeface="Times New Roman"/>
                <a:cs typeface="Times New Roman"/>
              </a:rPr>
              <a:t>н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</a:t>
            </a:r>
            <a:r>
              <a:rPr sz="1400" spc="-40" dirty="0">
                <a:solidFill>
                  <a:srgbClr val="7030A0"/>
                </a:solidFill>
                <a:latin typeface="Times New Roman"/>
                <a:cs typeface="Times New Roman"/>
              </a:rPr>
              <a:t>г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</a:t>
            </a:r>
            <a:r>
              <a:rPr sz="1400" spc="-45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00" spc="-15" dirty="0">
                <a:solidFill>
                  <a:srgbClr val="7030A0"/>
                </a:solidFill>
                <a:latin typeface="Times New Roman"/>
                <a:cs typeface="Times New Roman"/>
              </a:rPr>
              <a:t>в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оинс</a:t>
            </a:r>
            <a:r>
              <a:rPr sz="1400" spc="-70" dirty="0">
                <a:solidFill>
                  <a:srgbClr val="7030A0"/>
                </a:solidFill>
                <a:latin typeface="Times New Roman"/>
                <a:cs typeface="Times New Roman"/>
              </a:rPr>
              <a:t>к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</a:t>
            </a:r>
            <a:r>
              <a:rPr sz="1400" spc="-40" dirty="0">
                <a:solidFill>
                  <a:srgbClr val="7030A0"/>
                </a:solidFill>
                <a:latin typeface="Times New Roman"/>
                <a:cs typeface="Times New Roman"/>
              </a:rPr>
              <a:t>г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о  </a:t>
            </a:r>
            <a:r>
              <a:rPr sz="1400" spc="-5" dirty="0" err="1">
                <a:solidFill>
                  <a:srgbClr val="7030A0"/>
                </a:solidFill>
                <a:latin typeface="Times New Roman"/>
                <a:cs typeface="Times New Roman"/>
              </a:rPr>
              <a:t>учета</a:t>
            </a:r>
            <a:r>
              <a:rPr sz="140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ru-RU" sz="14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86,8</a:t>
            </a:r>
            <a:r>
              <a:rPr sz="1400" spc="-25" dirty="0" smtClean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7030A0"/>
                </a:solidFill>
                <a:latin typeface="Times New Roman"/>
                <a:cs typeface="Times New Roman"/>
              </a:rPr>
              <a:t>тыс.руб</a:t>
            </a:r>
            <a:r>
              <a:rPr sz="1400" spc="-10" dirty="0">
                <a:latin typeface="Times New Roman"/>
                <a:cs typeface="Times New Roman"/>
              </a:rPr>
              <a:t>.</a:t>
            </a:r>
            <a:endParaRPr sz="1400" dirty="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91148" y="2713129"/>
            <a:ext cx="2344419" cy="2140049"/>
            <a:chOff x="363537" y="2844990"/>
            <a:chExt cx="2272030" cy="1311910"/>
          </a:xfrm>
        </p:grpSpPr>
        <p:sp>
          <p:nvSpPr>
            <p:cNvPr id="21" name="object 21"/>
            <p:cNvSpPr/>
            <p:nvPr/>
          </p:nvSpPr>
          <p:spPr>
            <a:xfrm>
              <a:off x="371475" y="2852927"/>
              <a:ext cx="2256155" cy="1296035"/>
            </a:xfrm>
            <a:custGeom>
              <a:avLst/>
              <a:gdLst/>
              <a:ahLst/>
              <a:cxnLst/>
              <a:rect l="l" t="t" r="r" b="b"/>
              <a:pathLst>
                <a:path w="2256155" h="1296035">
                  <a:moveTo>
                    <a:pt x="2039874" y="0"/>
                  </a:moveTo>
                  <a:lnTo>
                    <a:pt x="216001" y="0"/>
                  </a:lnTo>
                  <a:lnTo>
                    <a:pt x="166475" y="5708"/>
                  </a:lnTo>
                  <a:lnTo>
                    <a:pt x="121011" y="21966"/>
                  </a:lnTo>
                  <a:lnTo>
                    <a:pt x="80904" y="47476"/>
                  </a:lnTo>
                  <a:lnTo>
                    <a:pt x="47454" y="80936"/>
                  </a:lnTo>
                  <a:lnTo>
                    <a:pt x="21955" y="121048"/>
                  </a:lnTo>
                  <a:lnTo>
                    <a:pt x="5704" y="166511"/>
                  </a:lnTo>
                  <a:lnTo>
                    <a:pt x="0" y="216026"/>
                  </a:lnTo>
                  <a:lnTo>
                    <a:pt x="0" y="1080008"/>
                  </a:lnTo>
                  <a:lnTo>
                    <a:pt x="5704" y="1129523"/>
                  </a:lnTo>
                  <a:lnTo>
                    <a:pt x="21955" y="1174986"/>
                  </a:lnTo>
                  <a:lnTo>
                    <a:pt x="47454" y="1215098"/>
                  </a:lnTo>
                  <a:lnTo>
                    <a:pt x="80904" y="1248558"/>
                  </a:lnTo>
                  <a:lnTo>
                    <a:pt x="121011" y="1274068"/>
                  </a:lnTo>
                  <a:lnTo>
                    <a:pt x="166475" y="1290326"/>
                  </a:lnTo>
                  <a:lnTo>
                    <a:pt x="216001" y="1296035"/>
                  </a:lnTo>
                  <a:lnTo>
                    <a:pt x="2039874" y="1296035"/>
                  </a:lnTo>
                  <a:lnTo>
                    <a:pt x="2089389" y="1290326"/>
                  </a:lnTo>
                  <a:lnTo>
                    <a:pt x="2134852" y="1274068"/>
                  </a:lnTo>
                  <a:lnTo>
                    <a:pt x="2174964" y="1248558"/>
                  </a:lnTo>
                  <a:lnTo>
                    <a:pt x="2208424" y="1215098"/>
                  </a:lnTo>
                  <a:lnTo>
                    <a:pt x="2233934" y="1174986"/>
                  </a:lnTo>
                  <a:lnTo>
                    <a:pt x="2250192" y="1129523"/>
                  </a:lnTo>
                  <a:lnTo>
                    <a:pt x="2255901" y="1080008"/>
                  </a:lnTo>
                  <a:lnTo>
                    <a:pt x="2255901" y="216026"/>
                  </a:lnTo>
                  <a:lnTo>
                    <a:pt x="2250192" y="166511"/>
                  </a:lnTo>
                  <a:lnTo>
                    <a:pt x="2233934" y="121048"/>
                  </a:lnTo>
                  <a:lnTo>
                    <a:pt x="2208424" y="80936"/>
                  </a:lnTo>
                  <a:lnTo>
                    <a:pt x="2174964" y="47476"/>
                  </a:lnTo>
                  <a:lnTo>
                    <a:pt x="2134852" y="21966"/>
                  </a:lnTo>
                  <a:lnTo>
                    <a:pt x="2089389" y="5708"/>
                  </a:lnTo>
                  <a:lnTo>
                    <a:pt x="20398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71475" y="2852927"/>
              <a:ext cx="2256155" cy="1296035"/>
            </a:xfrm>
            <a:custGeom>
              <a:avLst/>
              <a:gdLst/>
              <a:ahLst/>
              <a:cxnLst/>
              <a:rect l="l" t="t" r="r" b="b"/>
              <a:pathLst>
                <a:path w="2256155" h="1296035">
                  <a:moveTo>
                    <a:pt x="0" y="216026"/>
                  </a:moveTo>
                  <a:lnTo>
                    <a:pt x="5704" y="166511"/>
                  </a:lnTo>
                  <a:lnTo>
                    <a:pt x="21955" y="121048"/>
                  </a:lnTo>
                  <a:lnTo>
                    <a:pt x="47454" y="80936"/>
                  </a:lnTo>
                  <a:lnTo>
                    <a:pt x="80904" y="47476"/>
                  </a:lnTo>
                  <a:lnTo>
                    <a:pt x="121011" y="21966"/>
                  </a:lnTo>
                  <a:lnTo>
                    <a:pt x="166475" y="5708"/>
                  </a:lnTo>
                  <a:lnTo>
                    <a:pt x="216001" y="0"/>
                  </a:lnTo>
                  <a:lnTo>
                    <a:pt x="2039874" y="0"/>
                  </a:lnTo>
                  <a:lnTo>
                    <a:pt x="2089389" y="5708"/>
                  </a:lnTo>
                  <a:lnTo>
                    <a:pt x="2134852" y="21966"/>
                  </a:lnTo>
                  <a:lnTo>
                    <a:pt x="2174964" y="47476"/>
                  </a:lnTo>
                  <a:lnTo>
                    <a:pt x="2208424" y="80936"/>
                  </a:lnTo>
                  <a:lnTo>
                    <a:pt x="2233934" y="121048"/>
                  </a:lnTo>
                  <a:lnTo>
                    <a:pt x="2250192" y="166511"/>
                  </a:lnTo>
                  <a:lnTo>
                    <a:pt x="2255901" y="216026"/>
                  </a:lnTo>
                  <a:lnTo>
                    <a:pt x="2255901" y="1080008"/>
                  </a:lnTo>
                  <a:lnTo>
                    <a:pt x="2250192" y="1129523"/>
                  </a:lnTo>
                  <a:lnTo>
                    <a:pt x="2233934" y="1174986"/>
                  </a:lnTo>
                  <a:lnTo>
                    <a:pt x="2208424" y="1215098"/>
                  </a:lnTo>
                  <a:lnTo>
                    <a:pt x="2174964" y="1248558"/>
                  </a:lnTo>
                  <a:lnTo>
                    <a:pt x="2134852" y="1274068"/>
                  </a:lnTo>
                  <a:lnTo>
                    <a:pt x="2089389" y="1290326"/>
                  </a:lnTo>
                  <a:lnTo>
                    <a:pt x="2039874" y="1296035"/>
                  </a:lnTo>
                  <a:lnTo>
                    <a:pt x="216001" y="1296035"/>
                  </a:lnTo>
                  <a:lnTo>
                    <a:pt x="166475" y="1290326"/>
                  </a:lnTo>
                  <a:lnTo>
                    <a:pt x="121011" y="1274068"/>
                  </a:lnTo>
                  <a:lnTo>
                    <a:pt x="80904" y="1248558"/>
                  </a:lnTo>
                  <a:lnTo>
                    <a:pt x="47454" y="1215098"/>
                  </a:lnTo>
                  <a:lnTo>
                    <a:pt x="21955" y="1174986"/>
                  </a:lnTo>
                  <a:lnTo>
                    <a:pt x="5704" y="1129523"/>
                  </a:lnTo>
                  <a:lnTo>
                    <a:pt x="0" y="1080008"/>
                  </a:lnTo>
                  <a:lnTo>
                    <a:pt x="0" y="216026"/>
                  </a:lnTo>
                  <a:close/>
                </a:path>
              </a:pathLst>
            </a:custGeom>
            <a:ln w="15875">
              <a:solidFill>
                <a:srgbClr val="66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98301" y="2901718"/>
            <a:ext cx="1840099" cy="1595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7185" marR="328930" indent="-635">
              <a:lnSpc>
                <a:spcPct val="100000"/>
              </a:lnSpc>
              <a:spcBef>
                <a:spcPts val="105"/>
              </a:spcBef>
            </a:pPr>
            <a:r>
              <a:rPr lang="ru-RU" sz="12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Субсидии  «Увековечение памяти погибших при защите Отечества на 2019-2024 </a:t>
            </a:r>
            <a:r>
              <a:rPr lang="ru-RU" sz="1400" dirty="0" smtClean="0">
                <a:solidFill>
                  <a:srgbClr val="7030A0"/>
                </a:solidFill>
                <a:latin typeface="Times New Roman"/>
                <a:cs typeface="Times New Roman"/>
              </a:rPr>
              <a:t>годы 716,9 тыс. руб.</a:t>
            </a:r>
          </a:p>
          <a:p>
            <a:pPr marL="337185" marR="328930" indent="-635" algn="ctr">
              <a:lnSpc>
                <a:spcPct val="100000"/>
              </a:lnSpc>
              <a:spcBef>
                <a:spcPts val="105"/>
              </a:spcBef>
            </a:pP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01161" y="5681878"/>
            <a:ext cx="425640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2920" marR="5080" indent="-1760855">
              <a:lnSpc>
                <a:spcPct val="100000"/>
              </a:lnSpc>
              <a:spcBef>
                <a:spcPts val="95"/>
              </a:spcBef>
            </a:pP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Прочие субсидии (культура) 260,8 </a:t>
            </a:r>
            <a:r>
              <a:rPr lang="ru-RU"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тыс.руб</a:t>
            </a:r>
            <a:r>
              <a:rPr lang="ru-RU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.</a:t>
            </a:r>
            <a:endParaRPr sz="1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970580" y="4004292"/>
            <a:ext cx="4587875" cy="522605"/>
          </a:xfrm>
          <a:custGeom>
            <a:avLst/>
            <a:gdLst/>
            <a:ahLst/>
            <a:cxnLst/>
            <a:rect l="l" t="t" r="r" b="b"/>
            <a:pathLst>
              <a:path w="4587875" h="522604">
                <a:moveTo>
                  <a:pt x="4500753" y="0"/>
                </a:moveTo>
                <a:lnTo>
                  <a:pt x="86994" y="0"/>
                </a:lnTo>
                <a:lnTo>
                  <a:pt x="53095" y="6842"/>
                </a:lnTo>
                <a:lnTo>
                  <a:pt x="25447" y="25495"/>
                </a:lnTo>
                <a:lnTo>
                  <a:pt x="6824" y="53149"/>
                </a:lnTo>
                <a:lnTo>
                  <a:pt x="0" y="86994"/>
                </a:lnTo>
                <a:lnTo>
                  <a:pt x="0" y="435228"/>
                </a:lnTo>
                <a:lnTo>
                  <a:pt x="6824" y="469128"/>
                </a:lnTo>
                <a:lnTo>
                  <a:pt x="25447" y="496776"/>
                </a:lnTo>
                <a:lnTo>
                  <a:pt x="53095" y="515399"/>
                </a:lnTo>
                <a:lnTo>
                  <a:pt x="86994" y="522223"/>
                </a:lnTo>
                <a:lnTo>
                  <a:pt x="4500753" y="522223"/>
                </a:lnTo>
                <a:lnTo>
                  <a:pt x="4534671" y="515399"/>
                </a:lnTo>
                <a:lnTo>
                  <a:pt x="4562363" y="496776"/>
                </a:lnTo>
                <a:lnTo>
                  <a:pt x="4581030" y="469128"/>
                </a:lnTo>
                <a:lnTo>
                  <a:pt x="4587875" y="435228"/>
                </a:lnTo>
                <a:lnTo>
                  <a:pt x="4587875" y="86994"/>
                </a:lnTo>
                <a:lnTo>
                  <a:pt x="4581030" y="53149"/>
                </a:lnTo>
                <a:lnTo>
                  <a:pt x="4562363" y="25495"/>
                </a:lnTo>
                <a:lnTo>
                  <a:pt x="4534671" y="6842"/>
                </a:lnTo>
                <a:lnTo>
                  <a:pt x="45007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8618601" y="6473444"/>
            <a:ext cx="2057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rebuchet MS"/>
                <a:cs typeface="Trebuchet MS"/>
              </a:rPr>
              <a:t>14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371475" y="4927709"/>
            <a:ext cx="2382785" cy="1873930"/>
            <a:chOff x="371475" y="4365116"/>
            <a:chExt cx="2328545" cy="2088514"/>
          </a:xfrm>
        </p:grpSpPr>
        <p:sp>
          <p:nvSpPr>
            <p:cNvPr id="34" name="object 34"/>
            <p:cNvSpPr/>
            <p:nvPr/>
          </p:nvSpPr>
          <p:spPr>
            <a:xfrm>
              <a:off x="535920" y="4545016"/>
              <a:ext cx="2040107" cy="1793353"/>
            </a:xfrm>
            <a:custGeom>
              <a:avLst/>
              <a:gdLst/>
              <a:ahLst/>
              <a:cxnLst/>
              <a:rect l="l" t="t" r="r" b="b"/>
              <a:pathLst>
                <a:path w="2328545" h="2088514">
                  <a:moveTo>
                    <a:pt x="1980311" y="0"/>
                  </a:moveTo>
                  <a:lnTo>
                    <a:pt x="348043" y="0"/>
                  </a:lnTo>
                  <a:lnTo>
                    <a:pt x="300817" y="3177"/>
                  </a:lnTo>
                  <a:lnTo>
                    <a:pt x="255521" y="12432"/>
                  </a:lnTo>
                  <a:lnTo>
                    <a:pt x="212571" y="27350"/>
                  </a:lnTo>
                  <a:lnTo>
                    <a:pt x="172381" y="47516"/>
                  </a:lnTo>
                  <a:lnTo>
                    <a:pt x="135366" y="72516"/>
                  </a:lnTo>
                  <a:lnTo>
                    <a:pt x="101941" y="101933"/>
                  </a:lnTo>
                  <a:lnTo>
                    <a:pt x="72520" y="135353"/>
                  </a:lnTo>
                  <a:lnTo>
                    <a:pt x="47519" y="172362"/>
                  </a:lnTo>
                  <a:lnTo>
                    <a:pt x="27351" y="212544"/>
                  </a:lnTo>
                  <a:lnTo>
                    <a:pt x="12432" y="255484"/>
                  </a:lnTo>
                  <a:lnTo>
                    <a:pt x="3177" y="300768"/>
                  </a:lnTo>
                  <a:lnTo>
                    <a:pt x="0" y="347979"/>
                  </a:lnTo>
                  <a:lnTo>
                    <a:pt x="0" y="1740166"/>
                  </a:lnTo>
                  <a:lnTo>
                    <a:pt x="3177" y="1787396"/>
                  </a:lnTo>
                  <a:lnTo>
                    <a:pt x="12432" y="1832694"/>
                  </a:lnTo>
                  <a:lnTo>
                    <a:pt x="27351" y="1875646"/>
                  </a:lnTo>
                  <a:lnTo>
                    <a:pt x="47519" y="1915837"/>
                  </a:lnTo>
                  <a:lnTo>
                    <a:pt x="72520" y="1952853"/>
                  </a:lnTo>
                  <a:lnTo>
                    <a:pt x="101941" y="1986279"/>
                  </a:lnTo>
                  <a:lnTo>
                    <a:pt x="135366" y="2015701"/>
                  </a:lnTo>
                  <a:lnTo>
                    <a:pt x="172381" y="2040703"/>
                  </a:lnTo>
                  <a:lnTo>
                    <a:pt x="212571" y="2060871"/>
                  </a:lnTo>
                  <a:lnTo>
                    <a:pt x="255521" y="2075790"/>
                  </a:lnTo>
                  <a:lnTo>
                    <a:pt x="300817" y="2085045"/>
                  </a:lnTo>
                  <a:lnTo>
                    <a:pt x="348043" y="2088222"/>
                  </a:lnTo>
                  <a:lnTo>
                    <a:pt x="1980311" y="2088222"/>
                  </a:lnTo>
                  <a:lnTo>
                    <a:pt x="2027522" y="2085045"/>
                  </a:lnTo>
                  <a:lnTo>
                    <a:pt x="2072806" y="2075790"/>
                  </a:lnTo>
                  <a:lnTo>
                    <a:pt x="2115746" y="2060871"/>
                  </a:lnTo>
                  <a:lnTo>
                    <a:pt x="2155928" y="2040703"/>
                  </a:lnTo>
                  <a:lnTo>
                    <a:pt x="2192937" y="2015701"/>
                  </a:lnTo>
                  <a:lnTo>
                    <a:pt x="2226357" y="1986279"/>
                  </a:lnTo>
                  <a:lnTo>
                    <a:pt x="2255774" y="1952853"/>
                  </a:lnTo>
                  <a:lnTo>
                    <a:pt x="2280774" y="1915837"/>
                  </a:lnTo>
                  <a:lnTo>
                    <a:pt x="2300940" y="1875646"/>
                  </a:lnTo>
                  <a:lnTo>
                    <a:pt x="2315858" y="1832694"/>
                  </a:lnTo>
                  <a:lnTo>
                    <a:pt x="2325113" y="1787396"/>
                  </a:lnTo>
                  <a:lnTo>
                    <a:pt x="2328291" y="1740166"/>
                  </a:lnTo>
                  <a:lnTo>
                    <a:pt x="2328291" y="347979"/>
                  </a:lnTo>
                  <a:lnTo>
                    <a:pt x="2325113" y="300768"/>
                  </a:lnTo>
                  <a:lnTo>
                    <a:pt x="2315858" y="255484"/>
                  </a:lnTo>
                  <a:lnTo>
                    <a:pt x="2300940" y="212544"/>
                  </a:lnTo>
                  <a:lnTo>
                    <a:pt x="2280774" y="172362"/>
                  </a:lnTo>
                  <a:lnTo>
                    <a:pt x="2255774" y="135353"/>
                  </a:lnTo>
                  <a:lnTo>
                    <a:pt x="2226357" y="101933"/>
                  </a:lnTo>
                  <a:lnTo>
                    <a:pt x="2192937" y="72516"/>
                  </a:lnTo>
                  <a:lnTo>
                    <a:pt x="2155928" y="47516"/>
                  </a:lnTo>
                  <a:lnTo>
                    <a:pt x="2115746" y="27350"/>
                  </a:lnTo>
                  <a:lnTo>
                    <a:pt x="2072806" y="12432"/>
                  </a:lnTo>
                  <a:lnTo>
                    <a:pt x="2027522" y="3177"/>
                  </a:lnTo>
                  <a:lnTo>
                    <a:pt x="19803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r>
                <a:rPr lang="ru-RU" sz="1400" dirty="0" smtClean="0">
                  <a:solidFill>
                    <a:srgbClr val="7030A0"/>
                  </a:solidFill>
                  <a:latin typeface="Sitka Banner" panose="02000505000000020004" pitchFamily="2" charset="0"/>
                </a:rPr>
                <a:t>Субсидии на обеспечение комплексного развития сельских территорий  </a:t>
              </a:r>
            </a:p>
            <a:p>
              <a:r>
                <a:rPr lang="ru-RU" sz="1400" dirty="0">
                  <a:solidFill>
                    <a:srgbClr val="7030A0"/>
                  </a:solidFill>
                  <a:latin typeface="Sitka Banner" panose="02000505000000020004" pitchFamily="2" charset="0"/>
                </a:rPr>
                <a:t> </a:t>
              </a:r>
              <a:r>
                <a:rPr lang="ru-RU" sz="1400" dirty="0" smtClean="0">
                  <a:solidFill>
                    <a:srgbClr val="7030A0"/>
                  </a:solidFill>
                  <a:latin typeface="Sitka Banner" panose="02000505000000020004" pitchFamily="2" charset="0"/>
                </a:rPr>
                <a:t>619,5 тыс. </a:t>
              </a:r>
              <a:r>
                <a:rPr lang="ru-RU" sz="1400" dirty="0" err="1" smtClean="0">
                  <a:solidFill>
                    <a:srgbClr val="7030A0"/>
                  </a:solidFill>
                  <a:latin typeface="Sitka Banner" panose="02000505000000020004" pitchFamily="2" charset="0"/>
                </a:rPr>
                <a:t>руб</a:t>
              </a:r>
              <a:endParaRPr sz="1400" dirty="0">
                <a:solidFill>
                  <a:srgbClr val="7030A0"/>
                </a:solidFill>
                <a:latin typeface="Sitka Banner" panose="02000505000000020004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71475" y="4365116"/>
              <a:ext cx="2328545" cy="2088514"/>
            </a:xfrm>
            <a:custGeom>
              <a:avLst/>
              <a:gdLst/>
              <a:ahLst/>
              <a:cxnLst/>
              <a:rect l="l" t="t" r="r" b="b"/>
              <a:pathLst>
                <a:path w="2328545" h="2088514">
                  <a:moveTo>
                    <a:pt x="0" y="347979"/>
                  </a:moveTo>
                  <a:lnTo>
                    <a:pt x="3177" y="300768"/>
                  </a:lnTo>
                  <a:lnTo>
                    <a:pt x="12432" y="255484"/>
                  </a:lnTo>
                  <a:lnTo>
                    <a:pt x="27351" y="212544"/>
                  </a:lnTo>
                  <a:lnTo>
                    <a:pt x="47519" y="172362"/>
                  </a:lnTo>
                  <a:lnTo>
                    <a:pt x="72520" y="135353"/>
                  </a:lnTo>
                  <a:lnTo>
                    <a:pt x="101941" y="101933"/>
                  </a:lnTo>
                  <a:lnTo>
                    <a:pt x="135366" y="72516"/>
                  </a:lnTo>
                  <a:lnTo>
                    <a:pt x="172381" y="47516"/>
                  </a:lnTo>
                  <a:lnTo>
                    <a:pt x="212571" y="27350"/>
                  </a:lnTo>
                  <a:lnTo>
                    <a:pt x="255521" y="12432"/>
                  </a:lnTo>
                  <a:lnTo>
                    <a:pt x="300817" y="3177"/>
                  </a:lnTo>
                  <a:lnTo>
                    <a:pt x="348043" y="0"/>
                  </a:lnTo>
                  <a:lnTo>
                    <a:pt x="1980311" y="0"/>
                  </a:lnTo>
                  <a:lnTo>
                    <a:pt x="2027522" y="3177"/>
                  </a:lnTo>
                  <a:lnTo>
                    <a:pt x="2072806" y="12432"/>
                  </a:lnTo>
                  <a:lnTo>
                    <a:pt x="2115746" y="27350"/>
                  </a:lnTo>
                  <a:lnTo>
                    <a:pt x="2155928" y="47516"/>
                  </a:lnTo>
                  <a:lnTo>
                    <a:pt x="2192937" y="72516"/>
                  </a:lnTo>
                  <a:lnTo>
                    <a:pt x="2226357" y="101933"/>
                  </a:lnTo>
                  <a:lnTo>
                    <a:pt x="2255774" y="135353"/>
                  </a:lnTo>
                  <a:lnTo>
                    <a:pt x="2280774" y="172362"/>
                  </a:lnTo>
                  <a:lnTo>
                    <a:pt x="2300940" y="212544"/>
                  </a:lnTo>
                  <a:lnTo>
                    <a:pt x="2315858" y="255484"/>
                  </a:lnTo>
                  <a:lnTo>
                    <a:pt x="2325113" y="300768"/>
                  </a:lnTo>
                  <a:lnTo>
                    <a:pt x="2328291" y="347979"/>
                  </a:lnTo>
                  <a:lnTo>
                    <a:pt x="2328291" y="1740166"/>
                  </a:lnTo>
                  <a:lnTo>
                    <a:pt x="2325113" y="1787396"/>
                  </a:lnTo>
                  <a:lnTo>
                    <a:pt x="2315858" y="1832694"/>
                  </a:lnTo>
                  <a:lnTo>
                    <a:pt x="2300940" y="1875646"/>
                  </a:lnTo>
                  <a:lnTo>
                    <a:pt x="2280774" y="1915837"/>
                  </a:lnTo>
                  <a:lnTo>
                    <a:pt x="2255774" y="1952853"/>
                  </a:lnTo>
                  <a:lnTo>
                    <a:pt x="2226357" y="1986279"/>
                  </a:lnTo>
                  <a:lnTo>
                    <a:pt x="2192937" y="2015701"/>
                  </a:lnTo>
                  <a:lnTo>
                    <a:pt x="2155928" y="2040703"/>
                  </a:lnTo>
                  <a:lnTo>
                    <a:pt x="2115746" y="2060871"/>
                  </a:lnTo>
                  <a:lnTo>
                    <a:pt x="2072806" y="2075790"/>
                  </a:lnTo>
                  <a:lnTo>
                    <a:pt x="2027522" y="2085045"/>
                  </a:lnTo>
                  <a:lnTo>
                    <a:pt x="1980311" y="2088222"/>
                  </a:lnTo>
                  <a:lnTo>
                    <a:pt x="348043" y="2088222"/>
                  </a:lnTo>
                  <a:lnTo>
                    <a:pt x="300817" y="2085045"/>
                  </a:lnTo>
                  <a:lnTo>
                    <a:pt x="255521" y="2075790"/>
                  </a:lnTo>
                  <a:lnTo>
                    <a:pt x="212571" y="2060871"/>
                  </a:lnTo>
                  <a:lnTo>
                    <a:pt x="172381" y="2040703"/>
                  </a:lnTo>
                  <a:lnTo>
                    <a:pt x="135366" y="2015701"/>
                  </a:lnTo>
                  <a:lnTo>
                    <a:pt x="101941" y="1986279"/>
                  </a:lnTo>
                  <a:lnTo>
                    <a:pt x="72520" y="1952853"/>
                  </a:lnTo>
                  <a:lnTo>
                    <a:pt x="47519" y="1915837"/>
                  </a:lnTo>
                  <a:lnTo>
                    <a:pt x="27351" y="1875646"/>
                  </a:lnTo>
                  <a:lnTo>
                    <a:pt x="12432" y="1832694"/>
                  </a:lnTo>
                  <a:lnTo>
                    <a:pt x="3177" y="1787396"/>
                  </a:lnTo>
                  <a:lnTo>
                    <a:pt x="0" y="1740166"/>
                  </a:lnTo>
                  <a:lnTo>
                    <a:pt x="0" y="347979"/>
                  </a:lnTo>
                  <a:close/>
                </a:path>
              </a:pathLst>
            </a:custGeom>
            <a:ln w="15875">
              <a:solidFill>
                <a:srgbClr val="9933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3068397" y="4526897"/>
            <a:ext cx="4545965" cy="69121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  <a:tabLst>
                <a:tab pos="4519930" algn="l"/>
              </a:tabLst>
            </a:pPr>
            <a:endParaRPr lang="ru-RU" sz="1400" u="heavy" dirty="0">
              <a:solidFill>
                <a:srgbClr val="001F5F"/>
              </a:solidFill>
              <a:uFill>
                <a:solidFill>
                  <a:srgbClr val="6600FF"/>
                </a:solidFill>
              </a:u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30"/>
              </a:spcBef>
              <a:tabLst>
                <a:tab pos="4519930" algn="l"/>
              </a:tabLst>
            </a:pPr>
            <a:r>
              <a:rPr lang="ru-RU" sz="1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Fill>
                  <a:solidFill>
                    <a:srgbClr val="6600FF"/>
                  </a:solidFill>
                </a:uFill>
                <a:latin typeface="Times New Roman"/>
                <a:cs typeface="Times New Roman"/>
              </a:rPr>
              <a:t>Реализация проекта «Народный бюджет» 385,6 </a:t>
            </a:r>
            <a:r>
              <a:rPr lang="ru-RU" sz="1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Fill>
                  <a:solidFill>
                    <a:srgbClr val="6600FF"/>
                  </a:solidFill>
                </a:uFill>
                <a:latin typeface="Times New Roman"/>
                <a:cs typeface="Times New Roman"/>
              </a:rPr>
              <a:t>тыс.руб</a:t>
            </a:r>
            <a:endParaRPr sz="1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861774"/>
          </a:xfrm>
        </p:spPr>
        <p:txBody>
          <a:bodyPr/>
          <a:lstStyle/>
          <a:p>
            <a:pPr algn="ctr"/>
            <a:r>
              <a:rPr lang="ru-RU" sz="1400" b="1" dirty="0"/>
              <a:t>Отчет  о ходе реализации и оценки эффективности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муниципальных программ действующих на территории Шумаковского сельсовета </a:t>
            </a:r>
            <a:r>
              <a:rPr lang="ru-RU" sz="1400" b="1" dirty="0" err="1"/>
              <a:t>Солнцевского</a:t>
            </a:r>
            <a:r>
              <a:rPr lang="ru-RU" sz="1400" b="1" dirty="0"/>
              <a:t> района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Курской </a:t>
            </a:r>
            <a:r>
              <a:rPr lang="ru-RU" sz="1400" b="1" dirty="0" smtClean="0"/>
              <a:t>области за 2020 год</a:t>
            </a:r>
            <a:endParaRPr lang="ru-RU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812399"/>
              </p:ext>
            </p:extLst>
          </p:nvPr>
        </p:nvGraphicFramePr>
        <p:xfrm>
          <a:off x="457200" y="1295400"/>
          <a:ext cx="8591548" cy="55168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30795"/>
                <a:gridCol w="1046536"/>
                <a:gridCol w="1162612"/>
                <a:gridCol w="1131906"/>
                <a:gridCol w="2319699"/>
              </a:tblGrid>
              <a:tr h="5172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Наименование  программы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КЦСР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Бюджетные ассигнования  на 2020 год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Фактическое исполнение за 2020г.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Примечание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8620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</a:t>
                      </a:r>
                      <a:r>
                        <a:rPr lang="ru-RU" sz="1100" b="0" spc="-10" dirty="0">
                          <a:solidFill>
                            <a:schemeClr val="tx1"/>
                          </a:solidFill>
                          <a:effectLst/>
                        </a:rPr>
                        <a:t>«Профилактика правонарушений» в муниципальном образовании </a:t>
                      </a:r>
                      <a:r>
                        <a:rPr lang="ru-RU" sz="1100" b="0" spc="10" dirty="0">
                          <a:solidFill>
                            <a:schemeClr val="tx1"/>
                          </a:solidFill>
                          <a:effectLst/>
                        </a:rPr>
                        <a:t>«</a:t>
                      </a:r>
                      <a:r>
                        <a:rPr lang="ru-RU" sz="1100" b="0" spc="10" dirty="0" err="1">
                          <a:solidFill>
                            <a:schemeClr val="tx1"/>
                          </a:solidFill>
                          <a:effectLst/>
                        </a:rPr>
                        <a:t>Шумаковский</a:t>
                      </a:r>
                      <a:r>
                        <a:rPr lang="ru-RU" sz="1100" b="0" spc="10" dirty="0">
                          <a:solidFill>
                            <a:schemeClr val="tx1"/>
                          </a:solidFill>
                          <a:effectLst/>
                        </a:rPr>
                        <a:t> сельсовет» </a:t>
                      </a:r>
                      <a:r>
                        <a:rPr lang="ru-RU" sz="1100" b="0" spc="10" dirty="0" err="1">
                          <a:solidFill>
                            <a:schemeClr val="tx1"/>
                          </a:solidFill>
                          <a:effectLst/>
                        </a:rPr>
                        <a:t>Солнцевского</a:t>
                      </a:r>
                      <a:r>
                        <a:rPr lang="ru-RU" sz="1100" b="0" spc="10" dirty="0">
                          <a:solidFill>
                            <a:schemeClr val="tx1"/>
                          </a:solidFill>
                          <a:effectLst/>
                        </a:rPr>
                        <a:t> района Курской области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»   на 2019-2021 годы»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12 0 00  0000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12068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Муниципальная </a:t>
                      </a:r>
                      <a:r>
                        <a:rPr lang="ru-RU" sz="1100" b="0" u="none" strike="noStrike" dirty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программа</a:t>
                      </a:r>
                      <a:r>
                        <a:rPr lang="ru-RU" sz="1100" b="0" u="non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«Предупреждение, ликвидация чрезвычайных ситуаций и обеспечение пожарной безопасности на территории Шумаковского сельсовета </a:t>
                      </a:r>
                      <a:r>
                        <a:rPr lang="ru-RU" sz="1100" b="0" dirty="0" err="1">
                          <a:solidFill>
                            <a:schemeClr val="tx1"/>
                          </a:solidFill>
                          <a:effectLst/>
                        </a:rPr>
                        <a:t>Солнцевского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района Курской области на 2018-2021 гг.».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13 0 00 00000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7140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7140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Приобретение пожарных извещателей  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689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«Комплексное развитие транспортной инфраструктуры Шумаковского сельсовета </a:t>
                      </a:r>
                      <a:r>
                        <a:rPr lang="ru-RU" sz="1100" b="0" dirty="0" err="1">
                          <a:solidFill>
                            <a:schemeClr val="tx1"/>
                          </a:solidFill>
                          <a:effectLst/>
                        </a:rPr>
                        <a:t>Солнцевского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района Курской области на 2016-2031 годы»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11 0 00 00000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1 000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689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«Шумаковский сельсовет»»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15 0 00 0000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3000,00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862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100" b="0" kern="50">
                          <a:solidFill>
                            <a:schemeClr val="tx1"/>
                          </a:solidFill>
                          <a:effectLst/>
                        </a:rPr>
                        <a:t>Шумаковского сельсовета Солнцевского района Курской области «Развитие информационного общества» на 2019-2021 гг.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19 0 00 00000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127195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127168,95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Средства потрачены на техническое сопровождение </a:t>
                      </a:r>
                      <a:r>
                        <a:rPr lang="ru-RU" sz="1100" b="0" dirty="0" err="1">
                          <a:solidFill>
                            <a:schemeClr val="tx1"/>
                          </a:solidFill>
                          <a:effectLst/>
                        </a:rPr>
                        <a:t>сайта,плановая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замена </a:t>
                      </a:r>
                      <a:r>
                        <a:rPr lang="ru-RU" sz="1100" b="0" dirty="0" err="1">
                          <a:solidFill>
                            <a:schemeClr val="tx1"/>
                          </a:solidFill>
                          <a:effectLst/>
                        </a:rPr>
                        <a:t>ЭЦП,сопровождение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программы 1С,заправка и ремонт картриджей, покупка оргтехники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689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 «Комплексное развитие социальной  инфраструктуры Шумаковского сельсовета </a:t>
                      </a:r>
                      <a:r>
                        <a:rPr lang="ru-RU" sz="1100" b="0" dirty="0" err="1">
                          <a:solidFill>
                            <a:schemeClr val="tx1"/>
                          </a:solidFill>
                          <a:effectLst/>
                        </a:rPr>
                        <a:t>Солнцевского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 района Курской области  на 2016-2031 годы»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07 0 00 00000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280437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249976,19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Средства потрачены на оплату уличного освещения, приобретение фонарей и услуги по установке уличных фонарей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760193"/>
              </p:ext>
            </p:extLst>
          </p:nvPr>
        </p:nvGraphicFramePr>
        <p:xfrm>
          <a:off x="228600" y="914400"/>
          <a:ext cx="8820151" cy="51726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08777"/>
                <a:gridCol w="1074383"/>
                <a:gridCol w="1193548"/>
                <a:gridCol w="1162022"/>
                <a:gridCol w="2381421"/>
              </a:tblGrid>
              <a:tr h="2904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Муниципальная программа «Комплексное развитие сельских территорий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 2020-2024 годы на территории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Шумаковского сельсовета </a:t>
                      </a:r>
                      <a:r>
                        <a:rPr lang="ru-RU" sz="1200" dirty="0" err="1">
                          <a:effectLst/>
                        </a:rPr>
                        <a:t>Солнцевского</a:t>
                      </a:r>
                      <a:r>
                        <a:rPr lang="ru-RU" sz="1200" dirty="0">
                          <a:effectLst/>
                        </a:rPr>
                        <a:t> района Курской области»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16 0 00 0000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1613538,00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1613425,00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Реализована программа «Увековечение памяти погибших при защите Отечества на 2019-2024гг» -728476 руб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Установка декоративного освещения в с.Шумаково, х.Малиновка,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с.Плоскоое-884949 руб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2581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Муниципальная программа «Развитие культуры в </a:t>
                      </a:r>
                      <a:r>
                        <a:rPr lang="ru-RU" sz="1200" dirty="0" err="1">
                          <a:effectLst/>
                        </a:rPr>
                        <a:t>Шумаковском</a:t>
                      </a:r>
                      <a:r>
                        <a:rPr lang="ru-RU" sz="1200" dirty="0">
                          <a:effectLst/>
                        </a:rPr>
                        <a:t> сельсовете </a:t>
                      </a:r>
                      <a:r>
                        <a:rPr lang="ru-RU" sz="1200" dirty="0" err="1">
                          <a:effectLst/>
                        </a:rPr>
                        <a:t>Солнцевского</a:t>
                      </a:r>
                      <a:r>
                        <a:rPr lang="ru-RU" sz="1200" dirty="0">
                          <a:effectLst/>
                        </a:rPr>
                        <a:t> района Курской области» на 2019 годы и плановый период 2020 и 2021 годов» в том числе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01 0 00 00000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1717076,40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1702802,24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7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954655"/>
              </p:ext>
            </p:extLst>
          </p:nvPr>
        </p:nvGraphicFramePr>
        <p:xfrm>
          <a:off x="304800" y="381000"/>
          <a:ext cx="8743949" cy="55625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82782"/>
                <a:gridCol w="1065100"/>
                <a:gridCol w="1183236"/>
                <a:gridCol w="1151984"/>
                <a:gridCol w="2360847"/>
              </a:tblGrid>
              <a:tr h="25671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Расходы на выплаты персоналу в целях обеспечения выполнения функций государственными (муниципальными)  органами, казенными учреждениями, органами управления государственными внебюджетными фондами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01 1 01 </a:t>
                      </a:r>
                      <a:r>
                        <a:rPr lang="en-US" sz="1200" dirty="0">
                          <a:effectLst/>
                        </a:rPr>
                        <a:t>S3330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441004,40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441004,40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Расходы на заработную плату с начислениями  за счет собственных средств.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13837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Оплата труда с начислениями на выплаты по оплате труда работникам учреждений культуры сельских поселений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01 101 13330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260796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260796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Часть расходов на заработную плату и начисления была произведена за счет областной субсидии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  <a:tr h="16117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Расходы на обеспечение деятельности (оказание услуг) муниципальных учреждений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01 1 01 С1401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1015276,00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1001001,84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Потрачены на установку программ, оплату налогов,  заправку картриджей, техобслуживание огнетушителей, за ПСД реконструкций здания ДК  и проверку ПСД и т.д.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685" marR="336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87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991</Words>
  <Application>Microsoft Office PowerPoint</Application>
  <PresentationFormat>Экран (4:3)</PresentationFormat>
  <Paragraphs>245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Georgia</vt:lpstr>
      <vt:lpstr>Sitka Banner</vt:lpstr>
      <vt:lpstr>Times New Roman</vt:lpstr>
      <vt:lpstr>Trebuchet MS</vt:lpstr>
      <vt:lpstr>Office Theme</vt:lpstr>
      <vt:lpstr>«Бюджет для граждан»  Отчет по исполнению бюджета муниципального образования «Шумаковский  сельсовет» солнцевского района Курской области за 2020год</vt:lpstr>
      <vt:lpstr>Презентация PowerPoint</vt:lpstr>
      <vt:lpstr>Основные понятия</vt:lpstr>
      <vt:lpstr>Презентация PowerPoint</vt:lpstr>
      <vt:lpstr>Показатели исполнения доходов  МО «Шумаковский сельсовет» за 2020 год</vt:lpstr>
      <vt:lpstr>Безвозмездные поступления за 2020 год</vt:lpstr>
      <vt:lpstr>Отчет  о ходе реализации и оценки эффективности  муниципальных программ действующих на территории Шумаковского сельсовета Солнцевского района  Курской области за 2020 год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Койнова</dc:creator>
  <cp:lastModifiedBy>User</cp:lastModifiedBy>
  <cp:revision>15</cp:revision>
  <dcterms:created xsi:type="dcterms:W3CDTF">2021-05-13T11:59:42Z</dcterms:created>
  <dcterms:modified xsi:type="dcterms:W3CDTF">2021-05-14T06:12:15Z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2021-05-13T00:00:00Z</vt:filetime>
  </property>
</Properties>
</file>